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Montserrat" charset="1" panose="00000500000000000000"/>
      <p:regular r:id="rId22"/>
    </p:embeddedFont>
    <p:embeddedFont>
      <p:font typeface="Heebo Light" charset="1" panose="000004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Slides/notesSlide2.xml" Type="http://schemas.openxmlformats.org/officeDocument/2006/relationships/notesSlide"/><Relationship Id="rId25" Target="notesSlides/notesSlide3.xml" Type="http://schemas.openxmlformats.org/officeDocument/2006/relationships/notesSlide"/><Relationship Id="rId26" Target="notesSlides/notesSlide4.xml" Type="http://schemas.openxmlformats.org/officeDocument/2006/relationships/notesSlide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32" Target="notesSlides/notesSlide10.xml" Type="http://schemas.openxmlformats.org/officeDocument/2006/relationships/notesSlide"/><Relationship Id="rId33" Target="notesSlides/notesSlide11.xml" Type="http://schemas.openxmlformats.org/officeDocument/2006/relationships/notesSlide"/><Relationship Id="rId34" Target="notesSlides/notesSlide12.xml" Type="http://schemas.openxmlformats.org/officeDocument/2006/relationships/notesSlide"/><Relationship Id="rId35" Target="notesSlides/notesSlide13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nvidia.com/pt-br/ai-on-rtx/" TargetMode="External" Type="http://schemas.openxmlformats.org/officeDocument/2006/relationships/hyperlink"/><Relationship Id="rId11" Target="https://www.youtube.com/watch?v=hI9fsGNXO20" TargetMode="External" Type="http://schemas.openxmlformats.org/officeDocument/2006/relationships/hyperlink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https://www.hostinger.com.br/tutoriais/renderizacao" TargetMode="External" Type="http://schemas.openxmlformats.org/officeDocument/2006/relationships/hyperlink"/><Relationship Id="rId5" Target="https://www.timetoast.com/timelines/evolucao-das-placas-graficas" TargetMode="External" Type="http://schemas.openxmlformats.org/officeDocument/2006/relationships/hyperlink"/><Relationship Id="rId6" Target="https://www.ibm.com/br-pt/topics/gpu" TargetMode="External" Type="http://schemas.openxmlformats.org/officeDocument/2006/relationships/hyperlink"/><Relationship Id="rId7" Target="https://pgcomp.ufba.br/visualizacao-cientifica" TargetMode="External" Type="http://schemas.openxmlformats.org/officeDocument/2006/relationships/hyperlink"/><Relationship Id="rId8" Target="https://paulohscwb.github.io/visualizacao-cientifica/" TargetMode="External" Type="http://schemas.openxmlformats.org/officeDocument/2006/relationships/hyperlink"/><Relationship Id="rId9" Target="https://www.voke.tech/blog/o-que-e-gpu/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0.jpeg" Type="http://schemas.openxmlformats.org/officeDocument/2006/relationships/image"/><Relationship Id="rId5" Target="https://youtu.be/hI9fsGNXO20?t=305" TargetMode="External" Type="http://schemas.openxmlformats.org/officeDocument/2006/relationships/video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5098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253061" y="4659660"/>
            <a:ext cx="9781878" cy="1222772"/>
            <a:chOff x="0" y="0"/>
            <a:chExt cx="13042503" cy="16303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042503" cy="1630363"/>
            </a:xfrm>
            <a:custGeom>
              <a:avLst/>
              <a:gdLst/>
              <a:ahLst/>
              <a:cxnLst/>
              <a:rect r="r" b="b" t="t" l="l"/>
              <a:pathLst>
                <a:path h="1630363" w="13042503">
                  <a:moveTo>
                    <a:pt x="0" y="0"/>
                  </a:moveTo>
                  <a:lnTo>
                    <a:pt x="13042503" y="0"/>
                  </a:lnTo>
                  <a:lnTo>
                    <a:pt x="13042503" y="1630363"/>
                  </a:lnTo>
                  <a:lnTo>
                    <a:pt x="0" y="16303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042503" cy="16684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9625"/>
                </a:lnSpc>
              </a:pPr>
              <a:r>
                <a:rPr lang="en-US" sz="7687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Placas Gráficas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7263" y="9758564"/>
            <a:ext cx="3260824" cy="371071"/>
            <a:chOff x="0" y="0"/>
            <a:chExt cx="4347765" cy="4947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47765" cy="494761"/>
            </a:xfrm>
            <a:custGeom>
              <a:avLst/>
              <a:gdLst/>
              <a:ahLst/>
              <a:cxnLst/>
              <a:rect r="r" b="b" t="t" l="l"/>
              <a:pathLst>
                <a:path h="494761" w="4347765">
                  <a:moveTo>
                    <a:pt x="0" y="0"/>
                  </a:moveTo>
                  <a:lnTo>
                    <a:pt x="4347765" y="0"/>
                  </a:lnTo>
                  <a:lnTo>
                    <a:pt x="4347765" y="494761"/>
                  </a:lnTo>
                  <a:lnTo>
                    <a:pt x="0" y="4947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4347765" cy="57096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11"/>
                </a:lnSpc>
              </a:pPr>
              <a:r>
                <a:rPr lang="en-US" sz="17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Sarah de Barcelos Freitas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116015"/>
          </a:xfrm>
          <a:custGeom>
            <a:avLst/>
            <a:gdLst/>
            <a:ahLst/>
            <a:cxnLst/>
            <a:rect r="r" b="b" t="t" l="l"/>
            <a:pathLst>
              <a:path h="3116015" w="18288000">
                <a:moveTo>
                  <a:pt x="0" y="0"/>
                </a:moveTo>
                <a:lnTo>
                  <a:pt x="18288000" y="0"/>
                </a:lnTo>
                <a:lnTo>
                  <a:pt x="18288000" y="3116015"/>
                </a:lnTo>
                <a:lnTo>
                  <a:pt x="0" y="3116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" t="0" r="-21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67668" y="3478564"/>
            <a:ext cx="6383834" cy="971248"/>
            <a:chOff x="0" y="0"/>
            <a:chExt cx="8511778" cy="12949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11778" cy="1294998"/>
            </a:xfrm>
            <a:custGeom>
              <a:avLst/>
              <a:gdLst/>
              <a:ahLst/>
              <a:cxnLst/>
              <a:rect r="r" b="b" t="t" l="l"/>
              <a:pathLst>
                <a:path h="1294998" w="8511778">
                  <a:moveTo>
                    <a:pt x="0" y="0"/>
                  </a:moveTo>
                  <a:lnTo>
                    <a:pt x="8511778" y="0"/>
                  </a:lnTo>
                  <a:lnTo>
                    <a:pt x="8511778" y="1294998"/>
                  </a:lnTo>
                  <a:lnTo>
                    <a:pt x="0" y="1294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511778" cy="13140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125"/>
                </a:lnSpc>
              </a:pPr>
              <a:r>
                <a:rPr lang="en-US" sz="4875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Inteligência Artificial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2430" y="4683472"/>
            <a:ext cx="16543139" cy="1196579"/>
            <a:chOff x="0" y="0"/>
            <a:chExt cx="22057518" cy="15954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057519" cy="1595438"/>
            </a:xfrm>
            <a:custGeom>
              <a:avLst/>
              <a:gdLst/>
              <a:ahLst/>
              <a:cxnLst/>
              <a:rect r="r" b="b" t="t" l="l"/>
              <a:pathLst>
                <a:path h="1595438" w="22057519">
                  <a:moveTo>
                    <a:pt x="0" y="0"/>
                  </a:moveTo>
                  <a:lnTo>
                    <a:pt x="22057519" y="0"/>
                  </a:lnTo>
                  <a:lnTo>
                    <a:pt x="22057519" y="1595438"/>
                  </a:lnTo>
                  <a:lnTo>
                    <a:pt x="0" y="1595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22057518" cy="16716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As placas gráficas são fundamentais para treinar e executar modelos de IA em áreas como reconhecimento de imagem, processamento de linguagem natural, condução autônoma e geração de imagens. Sua capacidade de realizar cálculos simultâneos permite que os modelos classifiquem grandes conjuntos de dados e façam inferências de forma semelhante aos humanos.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8261347"/>
            <a:ext cx="3757612" cy="467240"/>
            <a:chOff x="0" y="0"/>
            <a:chExt cx="5010150" cy="6229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10150" cy="622987"/>
            </a:xfrm>
            <a:custGeom>
              <a:avLst/>
              <a:gdLst/>
              <a:ahLst/>
              <a:cxnLst/>
              <a:rect r="r" b="b" t="t" l="l"/>
              <a:pathLst>
                <a:path h="622987" w="5010150">
                  <a:moveTo>
                    <a:pt x="0" y="0"/>
                  </a:moveTo>
                  <a:lnTo>
                    <a:pt x="5010150" y="0"/>
                  </a:lnTo>
                  <a:lnTo>
                    <a:pt x="5010150" y="622987"/>
                  </a:lnTo>
                  <a:lnTo>
                    <a:pt x="0" y="622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5010150" cy="6420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6"/>
                </a:lnSpc>
              </a:pPr>
              <a:r>
                <a:rPr lang="en-US" sz="2337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Processamento Paralelo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8800253"/>
            <a:ext cx="5265092" cy="1196579"/>
            <a:chOff x="0" y="0"/>
            <a:chExt cx="7020123" cy="15954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20123" cy="1595438"/>
            </a:xfrm>
            <a:custGeom>
              <a:avLst/>
              <a:gdLst/>
              <a:ahLst/>
              <a:cxnLst/>
              <a:rect r="r" b="b" t="t" l="l"/>
              <a:pathLst>
                <a:path h="1595438" w="7020123">
                  <a:moveTo>
                    <a:pt x="0" y="0"/>
                  </a:moveTo>
                  <a:lnTo>
                    <a:pt x="7020123" y="0"/>
                  </a:lnTo>
                  <a:lnTo>
                    <a:pt x="7020123" y="1595438"/>
                  </a:lnTo>
                  <a:lnTo>
                    <a:pt x="0" y="1595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7020123" cy="16621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02"/>
                </a:lnSpc>
              </a:pPr>
              <a:r>
                <a:rPr lang="en-US" sz="173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GPUs são projetadas para realizar cálculos paralelos, processando múltiplas tarefas simultaneamente.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745581" y="7245596"/>
            <a:ext cx="5274617" cy="258664"/>
            <a:chOff x="0" y="0"/>
            <a:chExt cx="7032823" cy="34488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7020052" cy="332232"/>
            </a:xfrm>
            <a:custGeom>
              <a:avLst/>
              <a:gdLst/>
              <a:ahLst/>
              <a:cxnLst/>
              <a:rect r="r" b="b" t="t" l="l"/>
              <a:pathLst>
                <a:path h="332232" w="7020052">
                  <a:moveTo>
                    <a:pt x="0" y="139573"/>
                  </a:moveTo>
                  <a:cubicBezTo>
                    <a:pt x="0" y="62484"/>
                    <a:pt x="64770" y="0"/>
                    <a:pt x="144653" y="0"/>
                  </a:cubicBezTo>
                  <a:lnTo>
                    <a:pt x="6875399" y="0"/>
                  </a:lnTo>
                  <a:cubicBezTo>
                    <a:pt x="6955282" y="0"/>
                    <a:pt x="7020052" y="62484"/>
                    <a:pt x="7020052" y="139573"/>
                  </a:cubicBezTo>
                  <a:lnTo>
                    <a:pt x="7020052" y="192532"/>
                  </a:lnTo>
                  <a:cubicBezTo>
                    <a:pt x="7020052" y="269621"/>
                    <a:pt x="6955282" y="332105"/>
                    <a:pt x="6875399" y="332105"/>
                  </a:cubicBezTo>
                  <a:lnTo>
                    <a:pt x="144653" y="332105"/>
                  </a:lnTo>
                  <a:cubicBezTo>
                    <a:pt x="64770" y="332232"/>
                    <a:pt x="0" y="269621"/>
                    <a:pt x="0" y="192532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32752" cy="344932"/>
            </a:xfrm>
            <a:custGeom>
              <a:avLst/>
              <a:gdLst/>
              <a:ahLst/>
              <a:cxnLst/>
              <a:rect r="r" b="b" t="t" l="l"/>
              <a:pathLst>
                <a:path h="344932" w="7032752">
                  <a:moveTo>
                    <a:pt x="0" y="145923"/>
                  </a:moveTo>
                  <a:cubicBezTo>
                    <a:pt x="0" y="65151"/>
                    <a:pt x="67818" y="0"/>
                    <a:pt x="151003" y="0"/>
                  </a:cubicBezTo>
                  <a:lnTo>
                    <a:pt x="6881749" y="0"/>
                  </a:lnTo>
                  <a:lnTo>
                    <a:pt x="6881749" y="6350"/>
                  </a:lnTo>
                  <a:lnTo>
                    <a:pt x="6881749" y="0"/>
                  </a:lnTo>
                  <a:cubicBezTo>
                    <a:pt x="6964934" y="0"/>
                    <a:pt x="7032752" y="65151"/>
                    <a:pt x="7032752" y="145923"/>
                  </a:cubicBezTo>
                  <a:lnTo>
                    <a:pt x="7026402" y="145923"/>
                  </a:lnTo>
                  <a:lnTo>
                    <a:pt x="7032752" y="145923"/>
                  </a:lnTo>
                  <a:lnTo>
                    <a:pt x="7032752" y="198882"/>
                  </a:lnTo>
                  <a:lnTo>
                    <a:pt x="7026402" y="198882"/>
                  </a:lnTo>
                  <a:lnTo>
                    <a:pt x="7032752" y="198882"/>
                  </a:lnTo>
                  <a:cubicBezTo>
                    <a:pt x="7032752" y="279654"/>
                    <a:pt x="6964934" y="344805"/>
                    <a:pt x="6881749" y="344805"/>
                  </a:cubicBezTo>
                  <a:lnTo>
                    <a:pt x="6881749" y="338455"/>
                  </a:lnTo>
                  <a:lnTo>
                    <a:pt x="6881749" y="344805"/>
                  </a:lnTo>
                  <a:lnTo>
                    <a:pt x="151003" y="344805"/>
                  </a:lnTo>
                  <a:lnTo>
                    <a:pt x="151003" y="338455"/>
                  </a:lnTo>
                  <a:lnTo>
                    <a:pt x="151003" y="344805"/>
                  </a:lnTo>
                  <a:cubicBezTo>
                    <a:pt x="67818" y="344932"/>
                    <a:pt x="0" y="279781"/>
                    <a:pt x="0" y="198882"/>
                  </a:cubicBezTo>
                  <a:lnTo>
                    <a:pt x="0" y="145923"/>
                  </a:lnTo>
                  <a:lnTo>
                    <a:pt x="6350" y="145923"/>
                  </a:lnTo>
                  <a:lnTo>
                    <a:pt x="0" y="145923"/>
                  </a:lnTo>
                  <a:moveTo>
                    <a:pt x="12700" y="145923"/>
                  </a:moveTo>
                  <a:lnTo>
                    <a:pt x="12700" y="198882"/>
                  </a:lnTo>
                  <a:lnTo>
                    <a:pt x="6350" y="198882"/>
                  </a:lnTo>
                  <a:lnTo>
                    <a:pt x="12700" y="198882"/>
                  </a:lnTo>
                  <a:cubicBezTo>
                    <a:pt x="12700" y="272288"/>
                    <a:pt x="74422" y="332105"/>
                    <a:pt x="151003" y="332105"/>
                  </a:cubicBezTo>
                  <a:lnTo>
                    <a:pt x="6881749" y="332105"/>
                  </a:lnTo>
                  <a:cubicBezTo>
                    <a:pt x="6958330" y="332105"/>
                    <a:pt x="7020052" y="272288"/>
                    <a:pt x="7020052" y="198882"/>
                  </a:cubicBezTo>
                  <a:lnTo>
                    <a:pt x="7020052" y="145923"/>
                  </a:lnTo>
                  <a:cubicBezTo>
                    <a:pt x="7020179" y="72517"/>
                    <a:pt x="6958457" y="12700"/>
                    <a:pt x="6881749" y="12700"/>
                  </a:cubicBezTo>
                  <a:lnTo>
                    <a:pt x="151003" y="12700"/>
                  </a:lnTo>
                  <a:lnTo>
                    <a:pt x="151003" y="6350"/>
                  </a:lnTo>
                  <a:lnTo>
                    <a:pt x="151003" y="12700"/>
                  </a:lnTo>
                  <a:cubicBezTo>
                    <a:pt x="74422" y="12700"/>
                    <a:pt x="12700" y="72517"/>
                    <a:pt x="12700" y="145923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750343" y="7873353"/>
            <a:ext cx="4266010" cy="467240"/>
            <a:chOff x="0" y="0"/>
            <a:chExt cx="5688013" cy="62298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88013" cy="622987"/>
            </a:xfrm>
            <a:custGeom>
              <a:avLst/>
              <a:gdLst/>
              <a:ahLst/>
              <a:cxnLst/>
              <a:rect r="r" b="b" t="t" l="l"/>
              <a:pathLst>
                <a:path h="622987" w="5688013">
                  <a:moveTo>
                    <a:pt x="0" y="0"/>
                  </a:moveTo>
                  <a:lnTo>
                    <a:pt x="5688013" y="0"/>
                  </a:lnTo>
                  <a:lnTo>
                    <a:pt x="5688013" y="622987"/>
                  </a:lnTo>
                  <a:lnTo>
                    <a:pt x="0" y="622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5688013" cy="6420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6"/>
                </a:lnSpc>
              </a:pPr>
              <a:r>
                <a:rPr lang="en-US" sz="2337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Aceleração de Aprendizado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750343" y="8412259"/>
            <a:ext cx="5139836" cy="1422023"/>
            <a:chOff x="0" y="0"/>
            <a:chExt cx="6853114" cy="189603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853114" cy="1896031"/>
            </a:xfrm>
            <a:custGeom>
              <a:avLst/>
              <a:gdLst/>
              <a:ahLst/>
              <a:cxnLst/>
              <a:rect r="r" b="b" t="t" l="l"/>
              <a:pathLst>
                <a:path h="1896031" w="6853114">
                  <a:moveTo>
                    <a:pt x="0" y="0"/>
                  </a:moveTo>
                  <a:lnTo>
                    <a:pt x="6853114" y="0"/>
                  </a:lnTo>
                  <a:lnTo>
                    <a:pt x="6853114" y="1896031"/>
                  </a:lnTo>
                  <a:lnTo>
                    <a:pt x="0" y="1896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6853114" cy="196270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02"/>
                </a:lnSpc>
              </a:pPr>
              <a:r>
                <a:rPr lang="en-US" sz="173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As GPUs aceleram o treinamento de redes neurais, permitindo que pesquisadores desenvolvam modelos mais complexos e precisos em menos tempo.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477398" y="7524499"/>
            <a:ext cx="3116015" cy="467240"/>
            <a:chOff x="0" y="0"/>
            <a:chExt cx="4154687" cy="62298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154687" cy="622987"/>
            </a:xfrm>
            <a:custGeom>
              <a:avLst/>
              <a:gdLst/>
              <a:ahLst/>
              <a:cxnLst/>
              <a:rect r="r" b="b" t="t" l="l"/>
              <a:pathLst>
                <a:path h="622987" w="4154687">
                  <a:moveTo>
                    <a:pt x="0" y="0"/>
                  </a:moveTo>
                  <a:lnTo>
                    <a:pt x="4154687" y="0"/>
                  </a:lnTo>
                  <a:lnTo>
                    <a:pt x="4154687" y="622987"/>
                  </a:lnTo>
                  <a:lnTo>
                    <a:pt x="0" y="622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4154687" cy="6420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6"/>
                </a:lnSpc>
              </a:pPr>
              <a:r>
                <a:rPr lang="en-US" sz="2337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IA Generativa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477398" y="8063406"/>
            <a:ext cx="4938170" cy="1196579"/>
            <a:chOff x="0" y="0"/>
            <a:chExt cx="6584227" cy="15954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584228" cy="1595438"/>
            </a:xfrm>
            <a:custGeom>
              <a:avLst/>
              <a:gdLst/>
              <a:ahLst/>
              <a:cxnLst/>
              <a:rect r="r" b="b" t="t" l="l"/>
              <a:pathLst>
                <a:path h="1595438" w="6584228">
                  <a:moveTo>
                    <a:pt x="0" y="0"/>
                  </a:moveTo>
                  <a:lnTo>
                    <a:pt x="6584228" y="0"/>
                  </a:lnTo>
                  <a:lnTo>
                    <a:pt x="6584228" y="1595438"/>
                  </a:lnTo>
                  <a:lnTo>
                    <a:pt x="0" y="1595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6584227" cy="16621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41"/>
                </a:lnSpc>
              </a:pPr>
              <a:r>
                <a:rPr lang="en-US" sz="1700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 criação de conteúdo realista, como imagens, vídeos e texto, por meio de IA generativa, exige um poder de processamento significativo.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33314" y="7644454"/>
            <a:ext cx="5274618" cy="258664"/>
            <a:chOff x="0" y="0"/>
            <a:chExt cx="7032823" cy="34488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6350" y="6350"/>
              <a:ext cx="7020052" cy="332232"/>
            </a:xfrm>
            <a:custGeom>
              <a:avLst/>
              <a:gdLst/>
              <a:ahLst/>
              <a:cxnLst/>
              <a:rect r="r" b="b" t="t" l="l"/>
              <a:pathLst>
                <a:path h="332232" w="7020052">
                  <a:moveTo>
                    <a:pt x="0" y="139573"/>
                  </a:moveTo>
                  <a:cubicBezTo>
                    <a:pt x="0" y="62484"/>
                    <a:pt x="64770" y="0"/>
                    <a:pt x="144653" y="0"/>
                  </a:cubicBezTo>
                  <a:lnTo>
                    <a:pt x="6875399" y="0"/>
                  </a:lnTo>
                  <a:cubicBezTo>
                    <a:pt x="6955282" y="0"/>
                    <a:pt x="7020052" y="62484"/>
                    <a:pt x="7020052" y="139573"/>
                  </a:cubicBezTo>
                  <a:lnTo>
                    <a:pt x="7020052" y="192532"/>
                  </a:lnTo>
                  <a:cubicBezTo>
                    <a:pt x="7020052" y="269621"/>
                    <a:pt x="6955282" y="332105"/>
                    <a:pt x="6875399" y="332105"/>
                  </a:cubicBezTo>
                  <a:lnTo>
                    <a:pt x="144653" y="332105"/>
                  </a:lnTo>
                  <a:cubicBezTo>
                    <a:pt x="64770" y="332232"/>
                    <a:pt x="0" y="269621"/>
                    <a:pt x="0" y="192532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032752" cy="344932"/>
            </a:xfrm>
            <a:custGeom>
              <a:avLst/>
              <a:gdLst/>
              <a:ahLst/>
              <a:cxnLst/>
              <a:rect r="r" b="b" t="t" l="l"/>
              <a:pathLst>
                <a:path h="344932" w="7032752">
                  <a:moveTo>
                    <a:pt x="0" y="145923"/>
                  </a:moveTo>
                  <a:cubicBezTo>
                    <a:pt x="0" y="65151"/>
                    <a:pt x="67818" y="0"/>
                    <a:pt x="151003" y="0"/>
                  </a:cubicBezTo>
                  <a:lnTo>
                    <a:pt x="6881749" y="0"/>
                  </a:lnTo>
                  <a:lnTo>
                    <a:pt x="6881749" y="6350"/>
                  </a:lnTo>
                  <a:lnTo>
                    <a:pt x="6881749" y="0"/>
                  </a:lnTo>
                  <a:cubicBezTo>
                    <a:pt x="6964934" y="0"/>
                    <a:pt x="7032752" y="65151"/>
                    <a:pt x="7032752" y="145923"/>
                  </a:cubicBezTo>
                  <a:lnTo>
                    <a:pt x="7026402" y="145923"/>
                  </a:lnTo>
                  <a:lnTo>
                    <a:pt x="7032752" y="145923"/>
                  </a:lnTo>
                  <a:lnTo>
                    <a:pt x="7032752" y="198882"/>
                  </a:lnTo>
                  <a:lnTo>
                    <a:pt x="7026402" y="198882"/>
                  </a:lnTo>
                  <a:lnTo>
                    <a:pt x="7032752" y="198882"/>
                  </a:lnTo>
                  <a:cubicBezTo>
                    <a:pt x="7032752" y="279654"/>
                    <a:pt x="6964934" y="344805"/>
                    <a:pt x="6881749" y="344805"/>
                  </a:cubicBezTo>
                  <a:lnTo>
                    <a:pt x="6881749" y="338455"/>
                  </a:lnTo>
                  <a:lnTo>
                    <a:pt x="6881749" y="344805"/>
                  </a:lnTo>
                  <a:lnTo>
                    <a:pt x="151003" y="344805"/>
                  </a:lnTo>
                  <a:lnTo>
                    <a:pt x="151003" y="338455"/>
                  </a:lnTo>
                  <a:lnTo>
                    <a:pt x="151003" y="344805"/>
                  </a:lnTo>
                  <a:cubicBezTo>
                    <a:pt x="67818" y="344932"/>
                    <a:pt x="0" y="279781"/>
                    <a:pt x="0" y="198882"/>
                  </a:cubicBezTo>
                  <a:lnTo>
                    <a:pt x="0" y="145923"/>
                  </a:lnTo>
                  <a:lnTo>
                    <a:pt x="6350" y="145923"/>
                  </a:lnTo>
                  <a:lnTo>
                    <a:pt x="0" y="145923"/>
                  </a:lnTo>
                  <a:moveTo>
                    <a:pt x="12700" y="145923"/>
                  </a:moveTo>
                  <a:lnTo>
                    <a:pt x="12700" y="198882"/>
                  </a:lnTo>
                  <a:lnTo>
                    <a:pt x="6350" y="198882"/>
                  </a:lnTo>
                  <a:lnTo>
                    <a:pt x="12700" y="198882"/>
                  </a:lnTo>
                  <a:cubicBezTo>
                    <a:pt x="12700" y="272288"/>
                    <a:pt x="74422" y="332105"/>
                    <a:pt x="151003" y="332105"/>
                  </a:cubicBezTo>
                  <a:lnTo>
                    <a:pt x="6881749" y="332105"/>
                  </a:lnTo>
                  <a:cubicBezTo>
                    <a:pt x="6958330" y="332105"/>
                    <a:pt x="7020052" y="272288"/>
                    <a:pt x="7020052" y="198882"/>
                  </a:cubicBezTo>
                  <a:lnTo>
                    <a:pt x="7020052" y="145923"/>
                  </a:lnTo>
                  <a:cubicBezTo>
                    <a:pt x="7020179" y="72517"/>
                    <a:pt x="6958457" y="12700"/>
                    <a:pt x="6881749" y="12700"/>
                  </a:cubicBezTo>
                  <a:lnTo>
                    <a:pt x="151003" y="12700"/>
                  </a:lnTo>
                  <a:lnTo>
                    <a:pt x="151003" y="6350"/>
                  </a:lnTo>
                  <a:lnTo>
                    <a:pt x="151003" y="12700"/>
                  </a:lnTo>
                  <a:cubicBezTo>
                    <a:pt x="74422" y="12700"/>
                    <a:pt x="12700" y="72517"/>
                    <a:pt x="12700" y="145923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867668" y="6242001"/>
            <a:ext cx="6741843" cy="654741"/>
            <a:chOff x="0" y="0"/>
            <a:chExt cx="8989124" cy="87298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989124" cy="872987"/>
            </a:xfrm>
            <a:custGeom>
              <a:avLst/>
              <a:gdLst/>
              <a:ahLst/>
              <a:cxnLst/>
              <a:rect r="r" b="b" t="t" l="l"/>
              <a:pathLst>
                <a:path h="872987" w="8989124">
                  <a:moveTo>
                    <a:pt x="0" y="0"/>
                  </a:moveTo>
                  <a:lnTo>
                    <a:pt x="8989124" y="0"/>
                  </a:lnTo>
                  <a:lnTo>
                    <a:pt x="8989124" y="872987"/>
                  </a:lnTo>
                  <a:lnTo>
                    <a:pt x="0" y="872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"/>
              <a:ext cx="8989124" cy="8825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331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Papel das Placas Gráficas na IA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477398" y="6896742"/>
            <a:ext cx="5274618" cy="258664"/>
            <a:chOff x="0" y="0"/>
            <a:chExt cx="7032823" cy="34488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6350" y="6350"/>
              <a:ext cx="7020052" cy="332232"/>
            </a:xfrm>
            <a:custGeom>
              <a:avLst/>
              <a:gdLst/>
              <a:ahLst/>
              <a:cxnLst/>
              <a:rect r="r" b="b" t="t" l="l"/>
              <a:pathLst>
                <a:path h="332232" w="7020052">
                  <a:moveTo>
                    <a:pt x="0" y="139573"/>
                  </a:moveTo>
                  <a:cubicBezTo>
                    <a:pt x="0" y="62484"/>
                    <a:pt x="64770" y="0"/>
                    <a:pt x="144653" y="0"/>
                  </a:cubicBezTo>
                  <a:lnTo>
                    <a:pt x="6875399" y="0"/>
                  </a:lnTo>
                  <a:cubicBezTo>
                    <a:pt x="6955282" y="0"/>
                    <a:pt x="7020052" y="62484"/>
                    <a:pt x="7020052" y="139573"/>
                  </a:cubicBezTo>
                  <a:lnTo>
                    <a:pt x="7020052" y="192532"/>
                  </a:lnTo>
                  <a:cubicBezTo>
                    <a:pt x="7020052" y="269621"/>
                    <a:pt x="6955282" y="332105"/>
                    <a:pt x="6875399" y="332105"/>
                  </a:cubicBezTo>
                  <a:lnTo>
                    <a:pt x="144653" y="332105"/>
                  </a:lnTo>
                  <a:cubicBezTo>
                    <a:pt x="64770" y="332232"/>
                    <a:pt x="0" y="269621"/>
                    <a:pt x="0" y="192532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032752" cy="344932"/>
            </a:xfrm>
            <a:custGeom>
              <a:avLst/>
              <a:gdLst/>
              <a:ahLst/>
              <a:cxnLst/>
              <a:rect r="r" b="b" t="t" l="l"/>
              <a:pathLst>
                <a:path h="344932" w="7032752">
                  <a:moveTo>
                    <a:pt x="0" y="145923"/>
                  </a:moveTo>
                  <a:cubicBezTo>
                    <a:pt x="0" y="65151"/>
                    <a:pt x="67818" y="0"/>
                    <a:pt x="151003" y="0"/>
                  </a:cubicBezTo>
                  <a:lnTo>
                    <a:pt x="6881749" y="0"/>
                  </a:lnTo>
                  <a:lnTo>
                    <a:pt x="6881749" y="6350"/>
                  </a:lnTo>
                  <a:lnTo>
                    <a:pt x="6881749" y="0"/>
                  </a:lnTo>
                  <a:cubicBezTo>
                    <a:pt x="6964934" y="0"/>
                    <a:pt x="7032752" y="65151"/>
                    <a:pt x="7032752" y="145923"/>
                  </a:cubicBezTo>
                  <a:lnTo>
                    <a:pt x="7026402" y="145923"/>
                  </a:lnTo>
                  <a:lnTo>
                    <a:pt x="7032752" y="145923"/>
                  </a:lnTo>
                  <a:lnTo>
                    <a:pt x="7032752" y="198882"/>
                  </a:lnTo>
                  <a:lnTo>
                    <a:pt x="7026402" y="198882"/>
                  </a:lnTo>
                  <a:lnTo>
                    <a:pt x="7032752" y="198882"/>
                  </a:lnTo>
                  <a:cubicBezTo>
                    <a:pt x="7032752" y="279654"/>
                    <a:pt x="6964934" y="344805"/>
                    <a:pt x="6881749" y="344805"/>
                  </a:cubicBezTo>
                  <a:lnTo>
                    <a:pt x="6881749" y="338455"/>
                  </a:lnTo>
                  <a:lnTo>
                    <a:pt x="6881749" y="344805"/>
                  </a:lnTo>
                  <a:lnTo>
                    <a:pt x="151003" y="344805"/>
                  </a:lnTo>
                  <a:lnTo>
                    <a:pt x="151003" y="338455"/>
                  </a:lnTo>
                  <a:lnTo>
                    <a:pt x="151003" y="344805"/>
                  </a:lnTo>
                  <a:cubicBezTo>
                    <a:pt x="67818" y="344932"/>
                    <a:pt x="0" y="279781"/>
                    <a:pt x="0" y="198882"/>
                  </a:cubicBezTo>
                  <a:lnTo>
                    <a:pt x="0" y="145923"/>
                  </a:lnTo>
                  <a:lnTo>
                    <a:pt x="6350" y="145923"/>
                  </a:lnTo>
                  <a:lnTo>
                    <a:pt x="0" y="145923"/>
                  </a:lnTo>
                  <a:moveTo>
                    <a:pt x="12700" y="145923"/>
                  </a:moveTo>
                  <a:lnTo>
                    <a:pt x="12700" y="198882"/>
                  </a:lnTo>
                  <a:lnTo>
                    <a:pt x="6350" y="198882"/>
                  </a:lnTo>
                  <a:lnTo>
                    <a:pt x="12700" y="198882"/>
                  </a:lnTo>
                  <a:cubicBezTo>
                    <a:pt x="12700" y="272288"/>
                    <a:pt x="74422" y="332105"/>
                    <a:pt x="151003" y="332105"/>
                  </a:cubicBezTo>
                  <a:lnTo>
                    <a:pt x="6881749" y="332105"/>
                  </a:lnTo>
                  <a:cubicBezTo>
                    <a:pt x="6958330" y="332105"/>
                    <a:pt x="7020052" y="272288"/>
                    <a:pt x="7020052" y="198882"/>
                  </a:cubicBezTo>
                  <a:lnTo>
                    <a:pt x="7020052" y="145923"/>
                  </a:lnTo>
                  <a:cubicBezTo>
                    <a:pt x="7020179" y="72517"/>
                    <a:pt x="6958457" y="12700"/>
                    <a:pt x="6881749" y="12700"/>
                  </a:cubicBezTo>
                  <a:lnTo>
                    <a:pt x="151003" y="12700"/>
                  </a:lnTo>
                  <a:lnTo>
                    <a:pt x="151003" y="6350"/>
                  </a:lnTo>
                  <a:lnTo>
                    <a:pt x="151003" y="12700"/>
                  </a:lnTo>
                  <a:cubicBezTo>
                    <a:pt x="74422" y="12700"/>
                    <a:pt x="12700" y="72517"/>
                    <a:pt x="12700" y="145923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657877" y="515987"/>
            <a:ext cx="5713959" cy="714078"/>
            <a:chOff x="0" y="0"/>
            <a:chExt cx="7618612" cy="9521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618612" cy="952103"/>
            </a:xfrm>
            <a:custGeom>
              <a:avLst/>
              <a:gdLst/>
              <a:ahLst/>
              <a:cxnLst/>
              <a:rect r="r" b="b" t="t" l="l"/>
              <a:pathLst>
                <a:path h="952103" w="7618612">
                  <a:moveTo>
                    <a:pt x="0" y="0"/>
                  </a:moveTo>
                  <a:lnTo>
                    <a:pt x="7618612" y="0"/>
                  </a:lnTo>
                  <a:lnTo>
                    <a:pt x="7618612" y="952103"/>
                  </a:lnTo>
                  <a:lnTo>
                    <a:pt x="0" y="9521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7618612" cy="9711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562"/>
                </a:lnSpc>
              </a:pPr>
              <a:r>
                <a:rPr lang="en-US" sz="4437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Modelos e Custos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657802" y="1788952"/>
            <a:ext cx="2856905" cy="357188"/>
            <a:chOff x="0" y="0"/>
            <a:chExt cx="3809207" cy="476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09207" cy="476250"/>
            </a:xfrm>
            <a:custGeom>
              <a:avLst/>
              <a:gdLst/>
              <a:ahLst/>
              <a:cxnLst/>
              <a:rect r="r" b="b" t="t" l="l"/>
              <a:pathLst>
                <a:path h="476250" w="3809207">
                  <a:moveTo>
                    <a:pt x="0" y="0"/>
                  </a:moveTo>
                  <a:lnTo>
                    <a:pt x="3809207" y="0"/>
                  </a:lnTo>
                  <a:lnTo>
                    <a:pt x="3809207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3809207" cy="4857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Custo-benefício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657802" y="2424447"/>
            <a:ext cx="4743599" cy="709636"/>
            <a:chOff x="0" y="0"/>
            <a:chExt cx="6324798" cy="9461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24798" cy="946182"/>
            </a:xfrm>
            <a:custGeom>
              <a:avLst/>
              <a:gdLst/>
              <a:ahLst/>
              <a:cxnLst/>
              <a:rect r="r" b="b" t="t" l="l"/>
              <a:pathLst>
                <a:path h="946182" w="6324798">
                  <a:moveTo>
                    <a:pt x="0" y="0"/>
                  </a:moveTo>
                  <a:lnTo>
                    <a:pt x="6324798" y="0"/>
                  </a:lnTo>
                  <a:lnTo>
                    <a:pt x="6324798" y="946182"/>
                  </a:lnTo>
                  <a:lnTo>
                    <a:pt x="0" y="9461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66675"/>
              <a:ext cx="6324798" cy="8795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356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R$ 2.150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601075" y="3166951"/>
            <a:ext cx="2856905" cy="357188"/>
            <a:chOff x="0" y="0"/>
            <a:chExt cx="3809207" cy="4762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809207" cy="476250"/>
            </a:xfrm>
            <a:custGeom>
              <a:avLst/>
              <a:gdLst/>
              <a:ahLst/>
              <a:cxnLst/>
              <a:rect r="r" b="b" t="t" l="l"/>
              <a:pathLst>
                <a:path h="476250" w="3809207">
                  <a:moveTo>
                    <a:pt x="0" y="0"/>
                  </a:moveTo>
                  <a:lnTo>
                    <a:pt x="3809207" y="0"/>
                  </a:lnTo>
                  <a:lnTo>
                    <a:pt x="3809207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3809207" cy="4857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750"/>
                </a:lnSpc>
              </a:pPr>
              <a:r>
                <a:rPr lang="en-US" sz="2187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AMD RX7600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44152" y="2424447"/>
            <a:ext cx="4743748" cy="709636"/>
            <a:chOff x="0" y="0"/>
            <a:chExt cx="6324997" cy="9461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24997" cy="946182"/>
            </a:xfrm>
            <a:custGeom>
              <a:avLst/>
              <a:gdLst/>
              <a:ahLst/>
              <a:cxnLst/>
              <a:rect r="r" b="b" t="t" l="l"/>
              <a:pathLst>
                <a:path h="946182" w="6324997">
                  <a:moveTo>
                    <a:pt x="0" y="0"/>
                  </a:moveTo>
                  <a:lnTo>
                    <a:pt x="6324997" y="0"/>
                  </a:lnTo>
                  <a:lnTo>
                    <a:pt x="6324997" y="946182"/>
                  </a:lnTo>
                  <a:lnTo>
                    <a:pt x="0" y="9461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66675"/>
              <a:ext cx="6324997" cy="8795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356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R$ 2.084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687574" y="3166951"/>
            <a:ext cx="2856905" cy="357188"/>
            <a:chOff x="0" y="0"/>
            <a:chExt cx="3809207" cy="4762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809207" cy="476250"/>
            </a:xfrm>
            <a:custGeom>
              <a:avLst/>
              <a:gdLst/>
              <a:ahLst/>
              <a:cxnLst/>
              <a:rect r="r" b="b" t="t" l="l"/>
              <a:pathLst>
                <a:path h="476250" w="3809207">
                  <a:moveTo>
                    <a:pt x="0" y="0"/>
                  </a:moveTo>
                  <a:lnTo>
                    <a:pt x="3809207" y="0"/>
                  </a:lnTo>
                  <a:lnTo>
                    <a:pt x="3809207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3809207" cy="4857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750"/>
                </a:lnSpc>
              </a:pPr>
              <a:r>
                <a:rPr lang="en-US" sz="2187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Intel Arc A750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372576" y="4083025"/>
            <a:ext cx="4743599" cy="709636"/>
            <a:chOff x="0" y="0"/>
            <a:chExt cx="6324798" cy="94618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24798" cy="946182"/>
            </a:xfrm>
            <a:custGeom>
              <a:avLst/>
              <a:gdLst/>
              <a:ahLst/>
              <a:cxnLst/>
              <a:rect r="r" b="b" t="t" l="l"/>
              <a:pathLst>
                <a:path h="946182" w="6324798">
                  <a:moveTo>
                    <a:pt x="0" y="0"/>
                  </a:moveTo>
                  <a:lnTo>
                    <a:pt x="6324798" y="0"/>
                  </a:lnTo>
                  <a:lnTo>
                    <a:pt x="6324798" y="946182"/>
                  </a:lnTo>
                  <a:lnTo>
                    <a:pt x="0" y="9461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66675"/>
              <a:ext cx="6324798" cy="8795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356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R$ 2.300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942290" y="4825529"/>
            <a:ext cx="3604022" cy="357188"/>
            <a:chOff x="0" y="0"/>
            <a:chExt cx="4805363" cy="4762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805363" cy="476250"/>
            </a:xfrm>
            <a:custGeom>
              <a:avLst/>
              <a:gdLst/>
              <a:ahLst/>
              <a:cxnLst/>
              <a:rect r="r" b="b" t="t" l="l"/>
              <a:pathLst>
                <a:path h="476250" w="4805363">
                  <a:moveTo>
                    <a:pt x="0" y="0"/>
                  </a:moveTo>
                  <a:lnTo>
                    <a:pt x="4805363" y="0"/>
                  </a:lnTo>
                  <a:lnTo>
                    <a:pt x="480536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4805363" cy="4857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750"/>
                </a:lnSpc>
              </a:pPr>
              <a:r>
                <a:rPr lang="en-US" sz="2187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Nvidia GeForce RTX 4060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657951" y="5985948"/>
            <a:ext cx="2856905" cy="357188"/>
            <a:chOff x="0" y="0"/>
            <a:chExt cx="3809207" cy="4762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809207" cy="476250"/>
            </a:xfrm>
            <a:custGeom>
              <a:avLst/>
              <a:gdLst/>
              <a:ahLst/>
              <a:cxnLst/>
              <a:rect r="r" b="b" t="t" l="l"/>
              <a:pathLst>
                <a:path h="476250" w="3809207">
                  <a:moveTo>
                    <a:pt x="0" y="0"/>
                  </a:moveTo>
                  <a:lnTo>
                    <a:pt x="3809207" y="0"/>
                  </a:lnTo>
                  <a:lnTo>
                    <a:pt x="3809207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3809207" cy="4857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Lançamentos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657876" y="6800335"/>
            <a:ext cx="9830097" cy="709636"/>
            <a:chOff x="0" y="0"/>
            <a:chExt cx="13106797" cy="94618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106797" cy="946182"/>
            </a:xfrm>
            <a:custGeom>
              <a:avLst/>
              <a:gdLst/>
              <a:ahLst/>
              <a:cxnLst/>
              <a:rect r="r" b="b" t="t" l="l"/>
              <a:pathLst>
                <a:path h="946182" w="13106797">
                  <a:moveTo>
                    <a:pt x="0" y="0"/>
                  </a:moveTo>
                  <a:lnTo>
                    <a:pt x="13106797" y="0"/>
                  </a:lnTo>
                  <a:lnTo>
                    <a:pt x="13106797" y="946182"/>
                  </a:lnTo>
                  <a:lnTo>
                    <a:pt x="0" y="9461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66675"/>
              <a:ext cx="13106797" cy="8795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356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R$ 6.333,32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997729" y="7542839"/>
            <a:ext cx="3150245" cy="357188"/>
            <a:chOff x="0" y="0"/>
            <a:chExt cx="4200327" cy="4762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200327" cy="476250"/>
            </a:xfrm>
            <a:custGeom>
              <a:avLst/>
              <a:gdLst/>
              <a:ahLst/>
              <a:cxnLst/>
              <a:rect r="r" b="b" t="t" l="l"/>
              <a:pathLst>
                <a:path h="476250" w="4200327">
                  <a:moveTo>
                    <a:pt x="0" y="0"/>
                  </a:moveTo>
                  <a:lnTo>
                    <a:pt x="4200327" y="0"/>
                  </a:lnTo>
                  <a:lnTo>
                    <a:pt x="4200327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"/>
              <a:ext cx="4200327" cy="4857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750"/>
                </a:lnSpc>
              </a:pPr>
              <a:r>
                <a:rPr lang="en-US" sz="2187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AMD Radeon RX 9070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657951" y="8414296"/>
            <a:ext cx="9830097" cy="709636"/>
            <a:chOff x="0" y="0"/>
            <a:chExt cx="13106797" cy="94618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3106797" cy="946182"/>
            </a:xfrm>
            <a:custGeom>
              <a:avLst/>
              <a:gdLst/>
              <a:ahLst/>
              <a:cxnLst/>
              <a:rect r="r" b="b" t="t" l="l"/>
              <a:pathLst>
                <a:path h="946182" w="13106797">
                  <a:moveTo>
                    <a:pt x="0" y="0"/>
                  </a:moveTo>
                  <a:lnTo>
                    <a:pt x="13106797" y="0"/>
                  </a:lnTo>
                  <a:lnTo>
                    <a:pt x="13106797" y="946182"/>
                  </a:lnTo>
                  <a:lnTo>
                    <a:pt x="0" y="9461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66675"/>
              <a:ext cx="13106797" cy="8795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356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R$ 5.500 a R$ 23.000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588079" y="9156800"/>
            <a:ext cx="3969693" cy="432316"/>
            <a:chOff x="0" y="0"/>
            <a:chExt cx="5292923" cy="57642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292923" cy="576421"/>
            </a:xfrm>
            <a:custGeom>
              <a:avLst/>
              <a:gdLst/>
              <a:ahLst/>
              <a:cxnLst/>
              <a:rect r="r" b="b" t="t" l="l"/>
              <a:pathLst>
                <a:path h="576421" w="5292923">
                  <a:moveTo>
                    <a:pt x="0" y="0"/>
                  </a:moveTo>
                  <a:lnTo>
                    <a:pt x="5292923" y="0"/>
                  </a:lnTo>
                  <a:lnTo>
                    <a:pt x="5292923" y="576421"/>
                  </a:lnTo>
                  <a:lnTo>
                    <a:pt x="0" y="576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9525"/>
              <a:ext cx="5292923" cy="58594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750"/>
                </a:lnSpc>
              </a:pPr>
              <a:r>
                <a:rPr lang="en-US" sz="2187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Nvidia RTX 5070 e RTX 5090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3127027"/>
            <a:ext cx="7088237" cy="885974"/>
            <a:chOff x="0" y="0"/>
            <a:chExt cx="945098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450983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Conclusão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50237" y="5143500"/>
            <a:ext cx="9445526" cy="2926833"/>
            <a:chOff x="0" y="0"/>
            <a:chExt cx="12594035" cy="39024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3902444"/>
            </a:xfrm>
            <a:custGeom>
              <a:avLst/>
              <a:gdLst/>
              <a:ahLst/>
              <a:cxnLst/>
              <a:rect r="r" b="b" t="t" l="l"/>
              <a:pathLst>
                <a:path h="3902444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902444"/>
                  </a:lnTo>
                  <a:lnTo>
                    <a:pt x="0" y="39024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2594035" cy="398816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88"/>
                </a:lnSpc>
              </a:pPr>
              <a:r>
                <a:rPr lang="en-US" sz="23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À medida que a tecnologia avança, a demanda por poder de processamento gráfico continua a crescer. As placas gráficas, com a capacidade de processamento paralelo das GPUs tornam-as indispensáveis para tarefas que exigem grande poder computacional, desempenhando um papel fundamental em diversas áreas, impulsionando a inovação e abrindo novas possibilidades.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1872406"/>
            <a:ext cx="7088237" cy="885974"/>
            <a:chOff x="0" y="0"/>
            <a:chExt cx="9450983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450983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Referencias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7" y="3322811"/>
            <a:ext cx="8808495" cy="458837"/>
            <a:chOff x="0" y="0"/>
            <a:chExt cx="11744660" cy="6117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44660" cy="611783"/>
            </a:xfrm>
            <a:custGeom>
              <a:avLst/>
              <a:gdLst/>
              <a:ahLst/>
              <a:cxnLst/>
              <a:rect r="r" b="b" t="t" l="l"/>
              <a:pathLst>
                <a:path h="611783" w="11744660">
                  <a:moveTo>
                    <a:pt x="0" y="0"/>
                  </a:moveTo>
                  <a:lnTo>
                    <a:pt x="11744660" y="0"/>
                  </a:lnTo>
                  <a:lnTo>
                    <a:pt x="11744660" y="611783"/>
                  </a:lnTo>
                  <a:lnTo>
                    <a:pt x="0" y="611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1744660" cy="6975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u="sng">
                  <a:solidFill>
                    <a:srgbClr val="916CDB"/>
                  </a:solidFill>
                  <a:latin typeface="Heebo Light"/>
                  <a:ea typeface="Heebo Light"/>
                  <a:cs typeface="Heebo Light"/>
                  <a:sym typeface="Heebo Light"/>
                  <a:hlinkClick r:id="rId4" tooltip="https://www.hostinger.com.br/tutoriais/renderizacao"/>
                </a:rPr>
                <a:t>https://www.hostinger.com.br/tutoriais/renderizacao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7" y="4095378"/>
            <a:ext cx="8808495" cy="458837"/>
            <a:chOff x="0" y="0"/>
            <a:chExt cx="11744660" cy="6117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744660" cy="611783"/>
            </a:xfrm>
            <a:custGeom>
              <a:avLst/>
              <a:gdLst/>
              <a:ahLst/>
              <a:cxnLst/>
              <a:rect r="r" b="b" t="t" l="l"/>
              <a:pathLst>
                <a:path h="611783" w="11744660">
                  <a:moveTo>
                    <a:pt x="0" y="0"/>
                  </a:moveTo>
                  <a:lnTo>
                    <a:pt x="11744660" y="0"/>
                  </a:lnTo>
                  <a:lnTo>
                    <a:pt x="11744660" y="611783"/>
                  </a:lnTo>
                  <a:lnTo>
                    <a:pt x="0" y="611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1744660" cy="6975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u="sng">
                  <a:solidFill>
                    <a:srgbClr val="916CDB"/>
                  </a:solidFill>
                  <a:latin typeface="Heebo Light"/>
                  <a:ea typeface="Heebo Light"/>
                  <a:cs typeface="Heebo Light"/>
                  <a:sym typeface="Heebo Light"/>
                  <a:hlinkClick r:id="rId5" tooltip="https://www.timetoast.com/timelines/evolucao-das-placas-graficas"/>
                </a:rPr>
                <a:t>https://www.timetoast.com/timelines/evolucao-das-placas-graficas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2237" y="4867945"/>
            <a:ext cx="8808495" cy="458837"/>
            <a:chOff x="0" y="0"/>
            <a:chExt cx="11744660" cy="6117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744660" cy="611783"/>
            </a:xfrm>
            <a:custGeom>
              <a:avLst/>
              <a:gdLst/>
              <a:ahLst/>
              <a:cxnLst/>
              <a:rect r="r" b="b" t="t" l="l"/>
              <a:pathLst>
                <a:path h="611783" w="11744660">
                  <a:moveTo>
                    <a:pt x="0" y="0"/>
                  </a:moveTo>
                  <a:lnTo>
                    <a:pt x="11744660" y="0"/>
                  </a:lnTo>
                  <a:lnTo>
                    <a:pt x="11744660" y="611783"/>
                  </a:lnTo>
                  <a:lnTo>
                    <a:pt x="0" y="611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1744660" cy="6975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u="sng">
                  <a:solidFill>
                    <a:srgbClr val="916CDB"/>
                  </a:solidFill>
                  <a:latin typeface="Heebo Light"/>
                  <a:ea typeface="Heebo Light"/>
                  <a:cs typeface="Heebo Light"/>
                  <a:sym typeface="Heebo Light"/>
                  <a:hlinkClick r:id="rId6" tooltip="https://www.ibm.com/br-pt/topics/gpu"/>
                </a:rPr>
                <a:t>https://www.ibm.com/br-pt/topics/gpu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92237" y="5640512"/>
            <a:ext cx="8808495" cy="458837"/>
            <a:chOff x="0" y="0"/>
            <a:chExt cx="11744660" cy="6117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744660" cy="611783"/>
            </a:xfrm>
            <a:custGeom>
              <a:avLst/>
              <a:gdLst/>
              <a:ahLst/>
              <a:cxnLst/>
              <a:rect r="r" b="b" t="t" l="l"/>
              <a:pathLst>
                <a:path h="611783" w="11744660">
                  <a:moveTo>
                    <a:pt x="0" y="0"/>
                  </a:moveTo>
                  <a:lnTo>
                    <a:pt x="11744660" y="0"/>
                  </a:lnTo>
                  <a:lnTo>
                    <a:pt x="11744660" y="611783"/>
                  </a:lnTo>
                  <a:lnTo>
                    <a:pt x="0" y="611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1744660" cy="6975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u="sng">
                  <a:solidFill>
                    <a:srgbClr val="916CDB"/>
                  </a:solidFill>
                  <a:latin typeface="Heebo Light"/>
                  <a:ea typeface="Heebo Light"/>
                  <a:cs typeface="Heebo Light"/>
                  <a:sym typeface="Heebo Light"/>
                  <a:hlinkClick r:id="rId7" tooltip="https://pgcomp.ufba.br/visualizacao-cientifica"/>
                </a:rPr>
                <a:t>https://pgcomp.ufba.br/visualizacao-cientifica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92237" y="6413078"/>
            <a:ext cx="8808495" cy="458837"/>
            <a:chOff x="0" y="0"/>
            <a:chExt cx="11744660" cy="61178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744660" cy="611783"/>
            </a:xfrm>
            <a:custGeom>
              <a:avLst/>
              <a:gdLst/>
              <a:ahLst/>
              <a:cxnLst/>
              <a:rect r="r" b="b" t="t" l="l"/>
              <a:pathLst>
                <a:path h="611783" w="11744660">
                  <a:moveTo>
                    <a:pt x="0" y="0"/>
                  </a:moveTo>
                  <a:lnTo>
                    <a:pt x="11744660" y="0"/>
                  </a:lnTo>
                  <a:lnTo>
                    <a:pt x="11744660" y="611783"/>
                  </a:lnTo>
                  <a:lnTo>
                    <a:pt x="0" y="611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1744660" cy="6975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u="sng">
                  <a:solidFill>
                    <a:srgbClr val="916CDB"/>
                  </a:solidFill>
                  <a:latin typeface="Heebo Light"/>
                  <a:ea typeface="Heebo Light"/>
                  <a:cs typeface="Heebo Light"/>
                  <a:sym typeface="Heebo Light"/>
                  <a:hlinkClick r:id="rId8" tooltip="https://paulohscwb.github.io/visualizacao-cientifica/"/>
                </a:rPr>
                <a:t>https://paulohscwb.github.io/visualizacao-cientifica/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92237" y="7185646"/>
            <a:ext cx="8808495" cy="458837"/>
            <a:chOff x="0" y="0"/>
            <a:chExt cx="11744660" cy="61178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744660" cy="611783"/>
            </a:xfrm>
            <a:custGeom>
              <a:avLst/>
              <a:gdLst/>
              <a:ahLst/>
              <a:cxnLst/>
              <a:rect r="r" b="b" t="t" l="l"/>
              <a:pathLst>
                <a:path h="611783" w="11744660">
                  <a:moveTo>
                    <a:pt x="0" y="0"/>
                  </a:moveTo>
                  <a:lnTo>
                    <a:pt x="11744660" y="0"/>
                  </a:lnTo>
                  <a:lnTo>
                    <a:pt x="11744660" y="611783"/>
                  </a:lnTo>
                  <a:lnTo>
                    <a:pt x="0" y="611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11744660" cy="6975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u="sng">
                  <a:solidFill>
                    <a:srgbClr val="916CDB"/>
                  </a:solidFill>
                  <a:latin typeface="Heebo Light"/>
                  <a:ea typeface="Heebo Light"/>
                  <a:cs typeface="Heebo Light"/>
                  <a:sym typeface="Heebo Light"/>
                  <a:hlinkClick r:id="rId9" tooltip="https://www.voke.tech/blog/o-que-e-gpu/"/>
                </a:rPr>
                <a:t>https://www.voke.tech/blog/o-que-e-gpu/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92237" y="7958212"/>
            <a:ext cx="8808495" cy="458837"/>
            <a:chOff x="0" y="0"/>
            <a:chExt cx="11744660" cy="61178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744660" cy="611783"/>
            </a:xfrm>
            <a:custGeom>
              <a:avLst/>
              <a:gdLst/>
              <a:ahLst/>
              <a:cxnLst/>
              <a:rect r="r" b="b" t="t" l="l"/>
              <a:pathLst>
                <a:path h="611783" w="11744660">
                  <a:moveTo>
                    <a:pt x="0" y="0"/>
                  </a:moveTo>
                  <a:lnTo>
                    <a:pt x="11744660" y="0"/>
                  </a:lnTo>
                  <a:lnTo>
                    <a:pt x="11744660" y="611783"/>
                  </a:lnTo>
                  <a:lnTo>
                    <a:pt x="0" y="611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11744660" cy="6975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u="sng">
                  <a:solidFill>
                    <a:srgbClr val="916CDB"/>
                  </a:solidFill>
                  <a:latin typeface="Heebo Light"/>
                  <a:ea typeface="Heebo Light"/>
                  <a:cs typeface="Heebo Light"/>
                  <a:sym typeface="Heebo Light"/>
                  <a:hlinkClick r:id="rId10" tooltip="https://www.nvidia.com/pt-br/ai-on-rtx/"/>
                </a:rPr>
                <a:t>https://www.nvidia.com/pt-br/ai-on-rtx/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92237" y="8731374"/>
            <a:ext cx="8808495" cy="458837"/>
            <a:chOff x="0" y="0"/>
            <a:chExt cx="11744660" cy="61178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744660" cy="611783"/>
            </a:xfrm>
            <a:custGeom>
              <a:avLst/>
              <a:gdLst/>
              <a:ahLst/>
              <a:cxnLst/>
              <a:rect r="r" b="b" t="t" l="l"/>
              <a:pathLst>
                <a:path h="611783" w="11744660">
                  <a:moveTo>
                    <a:pt x="0" y="0"/>
                  </a:moveTo>
                  <a:lnTo>
                    <a:pt x="11744660" y="0"/>
                  </a:lnTo>
                  <a:lnTo>
                    <a:pt x="11744660" y="611783"/>
                  </a:lnTo>
                  <a:lnTo>
                    <a:pt x="0" y="611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11744660" cy="6975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u="sng">
                  <a:solidFill>
                    <a:srgbClr val="916CDB"/>
                  </a:solidFill>
                  <a:latin typeface="Heebo Light"/>
                  <a:ea typeface="Heebo Light"/>
                  <a:cs typeface="Heebo Light"/>
                  <a:sym typeface="Heebo Light"/>
                  <a:hlinkClick r:id="rId11" tooltip="https://www.youtube.com/watch?v=hI9fsGNXO20"/>
                </a:rPr>
                <a:t>https://www.nvidia.com/pt-br/ai-on-rtx/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379859"/>
            <a:ext cx="7088237" cy="885974"/>
            <a:chOff x="0" y="0"/>
            <a:chExt cx="945098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450983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Introdução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106165"/>
            <a:ext cx="9500395" cy="3654882"/>
            <a:chOff x="0" y="0"/>
            <a:chExt cx="12667193" cy="48731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67193" cy="4873175"/>
            </a:xfrm>
            <a:custGeom>
              <a:avLst/>
              <a:gdLst/>
              <a:ahLst/>
              <a:cxnLst/>
              <a:rect r="r" b="b" t="t" l="l"/>
              <a:pathLst>
                <a:path h="4873175" w="12667193">
                  <a:moveTo>
                    <a:pt x="0" y="0"/>
                  </a:moveTo>
                  <a:lnTo>
                    <a:pt x="12667193" y="0"/>
                  </a:lnTo>
                  <a:lnTo>
                    <a:pt x="12667193" y="4873175"/>
                  </a:lnTo>
                  <a:lnTo>
                    <a:pt x="0" y="48731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12667193" cy="49684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051"/>
                </a:lnSpc>
              </a:pPr>
              <a:r>
                <a:rPr lang="en-US" sz="24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Placas gráficas, também conhecidas como placas de vídeo ou GPUs, são essenciais para gerar e modificar imagens, vídeos e animações com eficiência. Variam de modelos básicos para visuais simples a versões avançadas com renderização, sombreamento e iluminação. Sua capacidade de cálculos rápidos as tornam fundamentais para jogos, simulações científicas, IA e aprendizado de máquina.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57047" y="543805"/>
            <a:ext cx="8006825" cy="861018"/>
            <a:chOff x="0" y="0"/>
            <a:chExt cx="10675767" cy="11480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5767" cy="1148023"/>
            </a:xfrm>
            <a:custGeom>
              <a:avLst/>
              <a:gdLst/>
              <a:ahLst/>
              <a:cxnLst/>
              <a:rect r="r" b="b" t="t" l="l"/>
              <a:pathLst>
                <a:path h="1148023" w="10675767">
                  <a:moveTo>
                    <a:pt x="0" y="0"/>
                  </a:moveTo>
                  <a:lnTo>
                    <a:pt x="10675767" y="0"/>
                  </a:lnTo>
                  <a:lnTo>
                    <a:pt x="10675767" y="1148023"/>
                  </a:lnTo>
                  <a:lnTo>
                    <a:pt x="0" y="1148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0675767" cy="11765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49"/>
                </a:lnSpc>
              </a:pPr>
              <a:r>
                <a:rPr lang="en-US" sz="4324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Evolução das Placas Gráficas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63464" y="5562600"/>
            <a:ext cx="17161074" cy="19050"/>
            <a:chOff x="0" y="0"/>
            <a:chExt cx="22881432" cy="25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881462" cy="25400"/>
            </a:xfrm>
            <a:custGeom>
              <a:avLst/>
              <a:gdLst/>
              <a:ahLst/>
              <a:cxnLst/>
              <a:rect r="r" b="b" t="t" l="l"/>
              <a:pathLst>
                <a:path h="25400" w="22881462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22868762" y="0"/>
                  </a:lnTo>
                  <a:cubicBezTo>
                    <a:pt x="22875748" y="0"/>
                    <a:pt x="22881462" y="5715"/>
                    <a:pt x="22881462" y="12700"/>
                  </a:cubicBezTo>
                  <a:cubicBezTo>
                    <a:pt x="22881462" y="19685"/>
                    <a:pt x="22875748" y="25400"/>
                    <a:pt x="2286876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939400" y="5079727"/>
            <a:ext cx="19050" cy="482948"/>
            <a:chOff x="0" y="0"/>
            <a:chExt cx="25400" cy="6439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876247" y="2308941"/>
            <a:ext cx="2498560" cy="1453127"/>
          </a:xfrm>
          <a:custGeom>
            <a:avLst/>
            <a:gdLst/>
            <a:ahLst/>
            <a:cxnLst/>
            <a:rect r="r" b="b" t="t" l="l"/>
            <a:pathLst>
              <a:path h="1453127" w="2498560">
                <a:moveTo>
                  <a:pt x="0" y="0"/>
                </a:moveTo>
                <a:lnTo>
                  <a:pt x="2498560" y="0"/>
                </a:lnTo>
                <a:lnTo>
                  <a:pt x="2498560" y="1453127"/>
                </a:lnTo>
                <a:lnTo>
                  <a:pt x="0" y="1453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" t="0" r="-7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17909" y="4044858"/>
            <a:ext cx="3081084" cy="869910"/>
            <a:chOff x="0" y="0"/>
            <a:chExt cx="4108112" cy="11598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08112" cy="1159880"/>
            </a:xfrm>
            <a:custGeom>
              <a:avLst/>
              <a:gdLst/>
              <a:ahLst/>
              <a:cxnLst/>
              <a:rect r="r" b="b" t="t" l="l"/>
              <a:pathLst>
                <a:path h="1159880" w="4108112">
                  <a:moveTo>
                    <a:pt x="0" y="0"/>
                  </a:moveTo>
                  <a:lnTo>
                    <a:pt x="4108112" y="0"/>
                  </a:lnTo>
                  <a:lnTo>
                    <a:pt x="4108112" y="1159880"/>
                  </a:lnTo>
                  <a:lnTo>
                    <a:pt x="0" y="1159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4108112" cy="12075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19"/>
                </a:lnSpc>
              </a:pPr>
              <a:r>
                <a:rPr lang="en-US" sz="1449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 S3 86C911 - S3 Graphics: Com suporte em aceleração 2D aos seus chips.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563698" y="5562525"/>
            <a:ext cx="19050" cy="482948"/>
            <a:chOff x="0" y="0"/>
            <a:chExt cx="25400" cy="6439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4264613" y="5376713"/>
            <a:ext cx="598170" cy="371624"/>
            <a:chOff x="0" y="0"/>
            <a:chExt cx="797560" cy="49549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797560" cy="495498"/>
              <a:chOff x="0" y="0"/>
              <a:chExt cx="797560" cy="49549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10221" y="6350"/>
                <a:ext cx="777208" cy="482854"/>
              </a:xfrm>
              <a:custGeom>
                <a:avLst/>
                <a:gdLst/>
                <a:ahLst/>
                <a:cxnLst/>
                <a:rect r="r" b="b" t="t" l="l"/>
                <a:pathLst>
                  <a:path h="482854" w="777208">
                    <a:moveTo>
                      <a:pt x="0" y="90170"/>
                    </a:moveTo>
                    <a:cubicBezTo>
                      <a:pt x="0" y="40386"/>
                      <a:pt x="65006" y="0"/>
                      <a:pt x="145139" y="0"/>
                    </a:cubicBezTo>
                    <a:lnTo>
                      <a:pt x="632069" y="0"/>
                    </a:lnTo>
                    <a:cubicBezTo>
                      <a:pt x="712202" y="0"/>
                      <a:pt x="777208" y="40386"/>
                      <a:pt x="777208" y="90170"/>
                    </a:cubicBezTo>
                    <a:lnTo>
                      <a:pt x="777208" y="392684"/>
                    </a:lnTo>
                    <a:cubicBezTo>
                      <a:pt x="777208" y="442468"/>
                      <a:pt x="712202" y="482854"/>
                      <a:pt x="632069" y="482854"/>
                    </a:cubicBezTo>
                    <a:lnTo>
                      <a:pt x="145139" y="482854"/>
                    </a:lnTo>
                    <a:cubicBezTo>
                      <a:pt x="65006" y="482854"/>
                      <a:pt x="0" y="442468"/>
                      <a:pt x="0" y="392684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97616" cy="495554"/>
              </a:xfrm>
              <a:custGeom>
                <a:avLst/>
                <a:gdLst/>
                <a:ahLst/>
                <a:cxnLst/>
                <a:rect r="r" b="b" t="t" l="l"/>
                <a:pathLst>
                  <a:path h="495554" w="797616">
                    <a:moveTo>
                      <a:pt x="0" y="96520"/>
                    </a:moveTo>
                    <a:cubicBezTo>
                      <a:pt x="0" y="43180"/>
                      <a:pt x="69503" y="0"/>
                      <a:pt x="155360" y="0"/>
                    </a:cubicBezTo>
                    <a:lnTo>
                      <a:pt x="642290" y="0"/>
                    </a:lnTo>
                    <a:lnTo>
                      <a:pt x="642290" y="6350"/>
                    </a:lnTo>
                    <a:lnTo>
                      <a:pt x="642290" y="0"/>
                    </a:lnTo>
                    <a:cubicBezTo>
                      <a:pt x="728147" y="0"/>
                      <a:pt x="797616" y="43180"/>
                      <a:pt x="797616" y="96520"/>
                    </a:cubicBezTo>
                    <a:lnTo>
                      <a:pt x="787429" y="96520"/>
                    </a:lnTo>
                    <a:lnTo>
                      <a:pt x="797616" y="96520"/>
                    </a:lnTo>
                    <a:lnTo>
                      <a:pt x="797616" y="399034"/>
                    </a:lnTo>
                    <a:lnTo>
                      <a:pt x="787429" y="399034"/>
                    </a:lnTo>
                    <a:lnTo>
                      <a:pt x="797616" y="399034"/>
                    </a:lnTo>
                    <a:cubicBezTo>
                      <a:pt x="797616" y="452374"/>
                      <a:pt x="728147" y="495554"/>
                      <a:pt x="642290" y="495554"/>
                    </a:cubicBezTo>
                    <a:lnTo>
                      <a:pt x="642290" y="489204"/>
                    </a:lnTo>
                    <a:lnTo>
                      <a:pt x="642290" y="495554"/>
                    </a:lnTo>
                    <a:lnTo>
                      <a:pt x="155360" y="495554"/>
                    </a:lnTo>
                    <a:lnTo>
                      <a:pt x="155360" y="489204"/>
                    </a:lnTo>
                    <a:lnTo>
                      <a:pt x="155360" y="495554"/>
                    </a:lnTo>
                    <a:cubicBezTo>
                      <a:pt x="69503" y="495554"/>
                      <a:pt x="0" y="452374"/>
                      <a:pt x="0" y="399034"/>
                    </a:cubicBezTo>
                    <a:lnTo>
                      <a:pt x="0" y="96520"/>
                    </a:lnTo>
                    <a:lnTo>
                      <a:pt x="10221" y="96520"/>
                    </a:lnTo>
                    <a:lnTo>
                      <a:pt x="0" y="96520"/>
                    </a:lnTo>
                    <a:moveTo>
                      <a:pt x="20442" y="96520"/>
                    </a:moveTo>
                    <a:lnTo>
                      <a:pt x="20442" y="399034"/>
                    </a:lnTo>
                    <a:lnTo>
                      <a:pt x="10221" y="399034"/>
                    </a:lnTo>
                    <a:lnTo>
                      <a:pt x="20442" y="399034"/>
                    </a:lnTo>
                    <a:cubicBezTo>
                      <a:pt x="20442" y="445262"/>
                      <a:pt x="80746" y="482854"/>
                      <a:pt x="155360" y="482854"/>
                    </a:cubicBezTo>
                    <a:lnTo>
                      <a:pt x="642290" y="482854"/>
                    </a:lnTo>
                    <a:cubicBezTo>
                      <a:pt x="716699" y="482854"/>
                      <a:pt x="777208" y="445389"/>
                      <a:pt x="777208" y="399034"/>
                    </a:cubicBezTo>
                    <a:lnTo>
                      <a:pt x="777208" y="96520"/>
                    </a:lnTo>
                    <a:cubicBezTo>
                      <a:pt x="777208" y="50292"/>
                      <a:pt x="716903" y="12700"/>
                      <a:pt x="642290" y="12700"/>
                    </a:cubicBezTo>
                    <a:lnTo>
                      <a:pt x="155360" y="12700"/>
                    </a:lnTo>
                    <a:lnTo>
                      <a:pt x="155360" y="6350"/>
                    </a:lnTo>
                    <a:lnTo>
                      <a:pt x="155360" y="12700"/>
                    </a:lnTo>
                    <a:cubicBezTo>
                      <a:pt x="80746" y="12700"/>
                      <a:pt x="20442" y="50165"/>
                      <a:pt x="20442" y="96520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74225" y="44352"/>
              <a:ext cx="649110" cy="407194"/>
              <a:chOff x="0" y="0"/>
              <a:chExt cx="649110" cy="40719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49110" cy="407194"/>
              </a:xfrm>
              <a:custGeom>
                <a:avLst/>
                <a:gdLst/>
                <a:ahLst/>
                <a:cxnLst/>
                <a:rect r="r" b="b" t="t" l="l"/>
                <a:pathLst>
                  <a:path h="407194" w="649110">
                    <a:moveTo>
                      <a:pt x="0" y="0"/>
                    </a:moveTo>
                    <a:lnTo>
                      <a:pt x="649110" y="0"/>
                    </a:lnTo>
                    <a:lnTo>
                      <a:pt x="649110" y="407194"/>
                    </a:lnTo>
                    <a:lnTo>
                      <a:pt x="0" y="4071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9525"/>
                <a:ext cx="649110" cy="416719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1937"/>
                  </a:lnSpc>
                </a:pPr>
                <a:r>
                  <a:rPr lang="en-US" sz="1562">
                    <a:solidFill>
                      <a:srgbClr val="DCD7E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1995</a:t>
                </a:r>
              </a:p>
            </p:txBody>
          </p:sp>
        </p:grp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3586676" y="6206579"/>
            <a:ext cx="2003524" cy="1349574"/>
          </a:xfrm>
          <a:custGeom>
            <a:avLst/>
            <a:gdLst/>
            <a:ahLst/>
            <a:cxnLst/>
            <a:rect r="r" b="b" t="t" l="l"/>
            <a:pathLst>
              <a:path h="1349574" w="2003524">
                <a:moveTo>
                  <a:pt x="0" y="0"/>
                </a:moveTo>
                <a:lnTo>
                  <a:pt x="2003524" y="0"/>
                </a:lnTo>
                <a:lnTo>
                  <a:pt x="2003524" y="1349573"/>
                </a:lnTo>
                <a:lnTo>
                  <a:pt x="0" y="1349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2" r="0" b="-192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2083746" y="7851427"/>
            <a:ext cx="5009384" cy="1558961"/>
            <a:chOff x="0" y="0"/>
            <a:chExt cx="6412920" cy="199575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412919" cy="1995752"/>
            </a:xfrm>
            <a:custGeom>
              <a:avLst/>
              <a:gdLst/>
              <a:ahLst/>
              <a:cxnLst/>
              <a:rect r="r" b="b" t="t" l="l"/>
              <a:pathLst>
                <a:path h="1995752" w="6412919">
                  <a:moveTo>
                    <a:pt x="0" y="0"/>
                  </a:moveTo>
                  <a:lnTo>
                    <a:pt x="6412919" y="0"/>
                  </a:lnTo>
                  <a:lnTo>
                    <a:pt x="6412919" y="1995752"/>
                  </a:lnTo>
                  <a:lnTo>
                    <a:pt x="0" y="1995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6412920" cy="20433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19"/>
                </a:lnSpc>
              </a:pPr>
              <a:r>
                <a:rPr lang="en-US" sz="1449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S3 ViRGE - S3 Graphics: Um dos primeiros aceleradores gráficos 2D/3D para usuários domésticos, com bom desempenho em 2D, mas limitado em 3D. Dominou o mercado, especialmente na realidade virtual, oferecendo filtragem bilinear, trilinear e mapeamento de texturas.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218425" y="5079653"/>
            <a:ext cx="19050" cy="482948"/>
            <a:chOff x="0" y="0"/>
            <a:chExt cx="25400" cy="64393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6938390" y="5376713"/>
            <a:ext cx="598170" cy="371624"/>
            <a:chOff x="0" y="0"/>
            <a:chExt cx="797560" cy="495498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797560" cy="495498"/>
              <a:chOff x="0" y="0"/>
              <a:chExt cx="797560" cy="495498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10221" y="6350"/>
                <a:ext cx="777208" cy="482854"/>
              </a:xfrm>
              <a:custGeom>
                <a:avLst/>
                <a:gdLst/>
                <a:ahLst/>
                <a:cxnLst/>
                <a:rect r="r" b="b" t="t" l="l"/>
                <a:pathLst>
                  <a:path h="482854" w="777208">
                    <a:moveTo>
                      <a:pt x="0" y="90170"/>
                    </a:moveTo>
                    <a:cubicBezTo>
                      <a:pt x="0" y="40386"/>
                      <a:pt x="65006" y="0"/>
                      <a:pt x="145139" y="0"/>
                    </a:cubicBezTo>
                    <a:lnTo>
                      <a:pt x="632069" y="0"/>
                    </a:lnTo>
                    <a:cubicBezTo>
                      <a:pt x="712202" y="0"/>
                      <a:pt x="777208" y="40386"/>
                      <a:pt x="777208" y="90170"/>
                    </a:cubicBezTo>
                    <a:lnTo>
                      <a:pt x="777208" y="392684"/>
                    </a:lnTo>
                    <a:cubicBezTo>
                      <a:pt x="777208" y="442468"/>
                      <a:pt x="712202" y="482854"/>
                      <a:pt x="632069" y="482854"/>
                    </a:cubicBezTo>
                    <a:lnTo>
                      <a:pt x="145139" y="482854"/>
                    </a:lnTo>
                    <a:cubicBezTo>
                      <a:pt x="65006" y="482854"/>
                      <a:pt x="0" y="442468"/>
                      <a:pt x="0" y="392684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797616" cy="495554"/>
              </a:xfrm>
              <a:custGeom>
                <a:avLst/>
                <a:gdLst/>
                <a:ahLst/>
                <a:cxnLst/>
                <a:rect r="r" b="b" t="t" l="l"/>
                <a:pathLst>
                  <a:path h="495554" w="797616">
                    <a:moveTo>
                      <a:pt x="0" y="96520"/>
                    </a:moveTo>
                    <a:cubicBezTo>
                      <a:pt x="0" y="43180"/>
                      <a:pt x="69503" y="0"/>
                      <a:pt x="155360" y="0"/>
                    </a:cubicBezTo>
                    <a:lnTo>
                      <a:pt x="642290" y="0"/>
                    </a:lnTo>
                    <a:lnTo>
                      <a:pt x="642290" y="6350"/>
                    </a:lnTo>
                    <a:lnTo>
                      <a:pt x="642290" y="0"/>
                    </a:lnTo>
                    <a:cubicBezTo>
                      <a:pt x="728147" y="0"/>
                      <a:pt x="797616" y="43180"/>
                      <a:pt x="797616" y="96520"/>
                    </a:cubicBezTo>
                    <a:lnTo>
                      <a:pt x="787429" y="96520"/>
                    </a:lnTo>
                    <a:lnTo>
                      <a:pt x="797616" y="96520"/>
                    </a:lnTo>
                    <a:lnTo>
                      <a:pt x="797616" y="399034"/>
                    </a:lnTo>
                    <a:lnTo>
                      <a:pt x="787429" y="399034"/>
                    </a:lnTo>
                    <a:lnTo>
                      <a:pt x="797616" y="399034"/>
                    </a:lnTo>
                    <a:cubicBezTo>
                      <a:pt x="797616" y="452374"/>
                      <a:pt x="728147" y="495554"/>
                      <a:pt x="642290" y="495554"/>
                    </a:cubicBezTo>
                    <a:lnTo>
                      <a:pt x="642290" y="489204"/>
                    </a:lnTo>
                    <a:lnTo>
                      <a:pt x="642290" y="495554"/>
                    </a:lnTo>
                    <a:lnTo>
                      <a:pt x="155360" y="495554"/>
                    </a:lnTo>
                    <a:lnTo>
                      <a:pt x="155360" y="489204"/>
                    </a:lnTo>
                    <a:lnTo>
                      <a:pt x="155360" y="495554"/>
                    </a:lnTo>
                    <a:cubicBezTo>
                      <a:pt x="69503" y="495554"/>
                      <a:pt x="0" y="452374"/>
                      <a:pt x="0" y="399034"/>
                    </a:cubicBezTo>
                    <a:lnTo>
                      <a:pt x="0" y="96520"/>
                    </a:lnTo>
                    <a:lnTo>
                      <a:pt x="10221" y="96520"/>
                    </a:lnTo>
                    <a:lnTo>
                      <a:pt x="0" y="96520"/>
                    </a:lnTo>
                    <a:moveTo>
                      <a:pt x="20442" y="96520"/>
                    </a:moveTo>
                    <a:lnTo>
                      <a:pt x="20442" y="399034"/>
                    </a:lnTo>
                    <a:lnTo>
                      <a:pt x="10221" y="399034"/>
                    </a:lnTo>
                    <a:lnTo>
                      <a:pt x="20442" y="399034"/>
                    </a:lnTo>
                    <a:cubicBezTo>
                      <a:pt x="20442" y="445262"/>
                      <a:pt x="80746" y="482854"/>
                      <a:pt x="155360" y="482854"/>
                    </a:cubicBezTo>
                    <a:lnTo>
                      <a:pt x="642290" y="482854"/>
                    </a:lnTo>
                    <a:cubicBezTo>
                      <a:pt x="716699" y="482854"/>
                      <a:pt x="777208" y="445389"/>
                      <a:pt x="777208" y="399034"/>
                    </a:cubicBezTo>
                    <a:lnTo>
                      <a:pt x="777208" y="96520"/>
                    </a:lnTo>
                    <a:cubicBezTo>
                      <a:pt x="777208" y="50292"/>
                      <a:pt x="716903" y="12700"/>
                      <a:pt x="642290" y="12700"/>
                    </a:cubicBezTo>
                    <a:lnTo>
                      <a:pt x="155360" y="12700"/>
                    </a:lnTo>
                    <a:lnTo>
                      <a:pt x="155360" y="6350"/>
                    </a:lnTo>
                    <a:lnTo>
                      <a:pt x="155360" y="12700"/>
                    </a:lnTo>
                    <a:cubicBezTo>
                      <a:pt x="80746" y="12700"/>
                      <a:pt x="20442" y="50165"/>
                      <a:pt x="20442" y="96520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29354" y="44053"/>
              <a:ext cx="738852" cy="407194"/>
              <a:chOff x="0" y="0"/>
              <a:chExt cx="738852" cy="40719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738852" cy="407194"/>
              </a:xfrm>
              <a:custGeom>
                <a:avLst/>
                <a:gdLst/>
                <a:ahLst/>
                <a:cxnLst/>
                <a:rect r="r" b="b" t="t" l="l"/>
                <a:pathLst>
                  <a:path h="407194" w="738852">
                    <a:moveTo>
                      <a:pt x="0" y="0"/>
                    </a:moveTo>
                    <a:lnTo>
                      <a:pt x="738852" y="0"/>
                    </a:lnTo>
                    <a:lnTo>
                      <a:pt x="738852" y="407194"/>
                    </a:lnTo>
                    <a:lnTo>
                      <a:pt x="0" y="4071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9525"/>
                <a:ext cx="738852" cy="416719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1937"/>
                  </a:lnSpc>
                </a:pPr>
                <a:r>
                  <a:rPr lang="en-US" sz="1562">
                    <a:solidFill>
                      <a:srgbClr val="DCD7E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1997</a:t>
                </a:r>
              </a:p>
            </p:txBody>
          </p:sp>
        </p:grpSp>
      </p:grpSp>
      <p:sp>
        <p:nvSpPr>
          <p:cNvPr name="Freeform 38" id="38" descr="preencoded.png"/>
          <p:cNvSpPr/>
          <p:nvPr/>
        </p:nvSpPr>
        <p:spPr>
          <a:xfrm flipH="false" flipV="false" rot="0">
            <a:off x="5995867" y="2017267"/>
            <a:ext cx="2445117" cy="1565572"/>
          </a:xfrm>
          <a:custGeom>
            <a:avLst/>
            <a:gdLst/>
            <a:ahLst/>
            <a:cxnLst/>
            <a:rect r="r" b="b" t="t" l="l"/>
            <a:pathLst>
              <a:path h="1565572" w="2445117">
                <a:moveTo>
                  <a:pt x="0" y="0"/>
                </a:moveTo>
                <a:lnTo>
                  <a:pt x="2445117" y="0"/>
                </a:lnTo>
                <a:lnTo>
                  <a:pt x="2445117" y="1565572"/>
                </a:lnTo>
                <a:lnTo>
                  <a:pt x="0" y="1565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5" r="0" b="-75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4856191" y="3695844"/>
            <a:ext cx="4724469" cy="1288108"/>
            <a:chOff x="0" y="0"/>
            <a:chExt cx="6299291" cy="171747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299291" cy="1717477"/>
            </a:xfrm>
            <a:custGeom>
              <a:avLst/>
              <a:gdLst/>
              <a:ahLst/>
              <a:cxnLst/>
              <a:rect r="r" b="b" t="t" l="l"/>
              <a:pathLst>
                <a:path h="1717477" w="6299291">
                  <a:moveTo>
                    <a:pt x="0" y="0"/>
                  </a:moveTo>
                  <a:lnTo>
                    <a:pt x="6299291" y="0"/>
                  </a:lnTo>
                  <a:lnTo>
                    <a:pt x="6299291" y="1717477"/>
                  </a:lnTo>
                  <a:lnTo>
                    <a:pt x="0" y="17174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6299291" cy="17651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2319"/>
                </a:lnSpc>
                <a:spcBef>
                  <a:spcPct val="0"/>
                </a:spcBef>
              </a:pPr>
              <a:r>
                <a:rPr lang="en-US" sz="1449" strike="noStrike" u="none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NV1 - Nvidia: Placa gráfica 2D/3D com superfícies quadrangulares e som de 32 canais. Apesar da compatibilidade com o SEGA Saturn, fracassou devido à concorrência com melhor desempenho e menor custo.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371535" y="5562525"/>
            <a:ext cx="19050" cy="482948"/>
            <a:chOff x="0" y="0"/>
            <a:chExt cx="25400" cy="64393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0072450" y="5386313"/>
            <a:ext cx="598170" cy="371624"/>
            <a:chOff x="0" y="0"/>
            <a:chExt cx="797560" cy="495498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797560" cy="495498"/>
              <a:chOff x="0" y="0"/>
              <a:chExt cx="797560" cy="495498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10221" y="6350"/>
                <a:ext cx="777208" cy="482854"/>
              </a:xfrm>
              <a:custGeom>
                <a:avLst/>
                <a:gdLst/>
                <a:ahLst/>
                <a:cxnLst/>
                <a:rect r="r" b="b" t="t" l="l"/>
                <a:pathLst>
                  <a:path h="482854" w="777208">
                    <a:moveTo>
                      <a:pt x="0" y="90170"/>
                    </a:moveTo>
                    <a:cubicBezTo>
                      <a:pt x="0" y="40386"/>
                      <a:pt x="65006" y="0"/>
                      <a:pt x="145139" y="0"/>
                    </a:cubicBezTo>
                    <a:lnTo>
                      <a:pt x="632069" y="0"/>
                    </a:lnTo>
                    <a:cubicBezTo>
                      <a:pt x="712202" y="0"/>
                      <a:pt x="777208" y="40386"/>
                      <a:pt x="777208" y="90170"/>
                    </a:cubicBezTo>
                    <a:lnTo>
                      <a:pt x="777208" y="392684"/>
                    </a:lnTo>
                    <a:cubicBezTo>
                      <a:pt x="777208" y="442468"/>
                      <a:pt x="712202" y="482854"/>
                      <a:pt x="632069" y="482854"/>
                    </a:cubicBezTo>
                    <a:lnTo>
                      <a:pt x="145139" y="482854"/>
                    </a:lnTo>
                    <a:cubicBezTo>
                      <a:pt x="65006" y="482854"/>
                      <a:pt x="0" y="442468"/>
                      <a:pt x="0" y="392684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797616" cy="495554"/>
              </a:xfrm>
              <a:custGeom>
                <a:avLst/>
                <a:gdLst/>
                <a:ahLst/>
                <a:cxnLst/>
                <a:rect r="r" b="b" t="t" l="l"/>
                <a:pathLst>
                  <a:path h="495554" w="797616">
                    <a:moveTo>
                      <a:pt x="0" y="96520"/>
                    </a:moveTo>
                    <a:cubicBezTo>
                      <a:pt x="0" y="43180"/>
                      <a:pt x="69503" y="0"/>
                      <a:pt x="155360" y="0"/>
                    </a:cubicBezTo>
                    <a:lnTo>
                      <a:pt x="642290" y="0"/>
                    </a:lnTo>
                    <a:lnTo>
                      <a:pt x="642290" y="6350"/>
                    </a:lnTo>
                    <a:lnTo>
                      <a:pt x="642290" y="0"/>
                    </a:lnTo>
                    <a:cubicBezTo>
                      <a:pt x="728147" y="0"/>
                      <a:pt x="797616" y="43180"/>
                      <a:pt x="797616" y="96520"/>
                    </a:cubicBezTo>
                    <a:lnTo>
                      <a:pt x="787429" y="96520"/>
                    </a:lnTo>
                    <a:lnTo>
                      <a:pt x="797616" y="96520"/>
                    </a:lnTo>
                    <a:lnTo>
                      <a:pt x="797616" y="399034"/>
                    </a:lnTo>
                    <a:lnTo>
                      <a:pt x="787429" y="399034"/>
                    </a:lnTo>
                    <a:lnTo>
                      <a:pt x="797616" y="399034"/>
                    </a:lnTo>
                    <a:cubicBezTo>
                      <a:pt x="797616" y="452374"/>
                      <a:pt x="728147" y="495554"/>
                      <a:pt x="642290" y="495554"/>
                    </a:cubicBezTo>
                    <a:lnTo>
                      <a:pt x="642290" y="489204"/>
                    </a:lnTo>
                    <a:lnTo>
                      <a:pt x="642290" y="495554"/>
                    </a:lnTo>
                    <a:lnTo>
                      <a:pt x="155360" y="495554"/>
                    </a:lnTo>
                    <a:lnTo>
                      <a:pt x="155360" y="489204"/>
                    </a:lnTo>
                    <a:lnTo>
                      <a:pt x="155360" y="495554"/>
                    </a:lnTo>
                    <a:cubicBezTo>
                      <a:pt x="69503" y="495554"/>
                      <a:pt x="0" y="452374"/>
                      <a:pt x="0" y="399034"/>
                    </a:cubicBezTo>
                    <a:lnTo>
                      <a:pt x="0" y="96520"/>
                    </a:lnTo>
                    <a:lnTo>
                      <a:pt x="10221" y="96520"/>
                    </a:lnTo>
                    <a:lnTo>
                      <a:pt x="0" y="96520"/>
                    </a:lnTo>
                    <a:moveTo>
                      <a:pt x="20442" y="96520"/>
                    </a:moveTo>
                    <a:lnTo>
                      <a:pt x="20442" y="399034"/>
                    </a:lnTo>
                    <a:lnTo>
                      <a:pt x="10221" y="399034"/>
                    </a:lnTo>
                    <a:lnTo>
                      <a:pt x="20442" y="399034"/>
                    </a:lnTo>
                    <a:cubicBezTo>
                      <a:pt x="20442" y="445262"/>
                      <a:pt x="80746" y="482854"/>
                      <a:pt x="155360" y="482854"/>
                    </a:cubicBezTo>
                    <a:lnTo>
                      <a:pt x="642290" y="482854"/>
                    </a:lnTo>
                    <a:cubicBezTo>
                      <a:pt x="716699" y="482854"/>
                      <a:pt x="777208" y="445389"/>
                      <a:pt x="777208" y="399034"/>
                    </a:cubicBezTo>
                    <a:lnTo>
                      <a:pt x="777208" y="96520"/>
                    </a:lnTo>
                    <a:cubicBezTo>
                      <a:pt x="777208" y="50292"/>
                      <a:pt x="716903" y="12700"/>
                      <a:pt x="642290" y="12700"/>
                    </a:cubicBezTo>
                    <a:lnTo>
                      <a:pt x="155360" y="12700"/>
                    </a:lnTo>
                    <a:lnTo>
                      <a:pt x="155360" y="6350"/>
                    </a:lnTo>
                    <a:lnTo>
                      <a:pt x="155360" y="12700"/>
                    </a:lnTo>
                    <a:cubicBezTo>
                      <a:pt x="80746" y="12700"/>
                      <a:pt x="20442" y="50165"/>
                      <a:pt x="20442" y="96520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grpSp>
          <p:nvGrpSpPr>
            <p:cNvPr name="Group 48" id="48"/>
            <p:cNvGrpSpPr/>
            <p:nvPr/>
          </p:nvGrpSpPr>
          <p:grpSpPr>
            <a:xfrm rot="0">
              <a:off x="57642" y="44253"/>
              <a:ext cx="682277" cy="407194"/>
              <a:chOff x="0" y="0"/>
              <a:chExt cx="682277" cy="407194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682277" cy="407194"/>
              </a:xfrm>
              <a:custGeom>
                <a:avLst/>
                <a:gdLst/>
                <a:ahLst/>
                <a:cxnLst/>
                <a:rect r="r" b="b" t="t" l="l"/>
                <a:pathLst>
                  <a:path h="407194" w="682277">
                    <a:moveTo>
                      <a:pt x="0" y="0"/>
                    </a:moveTo>
                    <a:lnTo>
                      <a:pt x="682277" y="0"/>
                    </a:lnTo>
                    <a:lnTo>
                      <a:pt x="682277" y="407194"/>
                    </a:lnTo>
                    <a:lnTo>
                      <a:pt x="0" y="4071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9525"/>
                <a:ext cx="682277" cy="416719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1937"/>
                  </a:lnSpc>
                </a:pPr>
                <a:r>
                  <a:rPr lang="en-US" sz="1562">
                    <a:solidFill>
                      <a:srgbClr val="DCD7E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1999</a:t>
                </a:r>
              </a:p>
            </p:txBody>
          </p:sp>
        </p:grpSp>
      </p:grpSp>
      <p:sp>
        <p:nvSpPr>
          <p:cNvPr name="Freeform 51" id="51" descr="preencoded.png"/>
          <p:cNvSpPr/>
          <p:nvPr/>
        </p:nvSpPr>
        <p:spPr>
          <a:xfrm flipH="false" flipV="false" rot="0">
            <a:off x="9414496" y="6263357"/>
            <a:ext cx="1914079" cy="1236017"/>
          </a:xfrm>
          <a:custGeom>
            <a:avLst/>
            <a:gdLst/>
            <a:ahLst/>
            <a:cxnLst/>
            <a:rect r="r" b="b" t="t" l="l"/>
            <a:pathLst>
              <a:path h="1236017" w="1914079">
                <a:moveTo>
                  <a:pt x="0" y="0"/>
                </a:moveTo>
                <a:lnTo>
                  <a:pt x="1914078" y="0"/>
                </a:lnTo>
                <a:lnTo>
                  <a:pt x="1914078" y="1236017"/>
                </a:lnTo>
                <a:lnTo>
                  <a:pt x="0" y="12360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8" r="0" b="-78"/>
            </a:stretch>
          </a:blipFill>
        </p:spPr>
      </p:sp>
      <p:grpSp>
        <p:nvGrpSpPr>
          <p:cNvPr name="Group 52" id="52"/>
          <p:cNvGrpSpPr/>
          <p:nvPr/>
        </p:nvGrpSpPr>
        <p:grpSpPr>
          <a:xfrm rot="0">
            <a:off x="8378974" y="7816890"/>
            <a:ext cx="3985123" cy="1441410"/>
            <a:chOff x="0" y="0"/>
            <a:chExt cx="5313497" cy="192188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5313497" cy="1921880"/>
            </a:xfrm>
            <a:custGeom>
              <a:avLst/>
              <a:gdLst/>
              <a:ahLst/>
              <a:cxnLst/>
              <a:rect r="r" b="b" t="t" l="l"/>
              <a:pathLst>
                <a:path h="1921880" w="5313497">
                  <a:moveTo>
                    <a:pt x="0" y="0"/>
                  </a:moveTo>
                  <a:lnTo>
                    <a:pt x="5313497" y="0"/>
                  </a:lnTo>
                  <a:lnTo>
                    <a:pt x="5313497" y="1921880"/>
                  </a:lnTo>
                  <a:lnTo>
                    <a:pt x="0" y="1921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5313497" cy="19695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19"/>
                </a:lnSpc>
              </a:pPr>
              <a:r>
                <a:rPr lang="en-US" sz="1449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GeForce 256 (NV10) - Nvidia: Quase duas vezes mais rápido que os modelos anteriores, com um pipeline de quatro pixels e suporte a mapeamento de ambiente de cubo para reflexões em tempo real.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3368355" y="5079653"/>
            <a:ext cx="19050" cy="482948"/>
            <a:chOff x="0" y="0"/>
            <a:chExt cx="25400" cy="64393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16007342" y="5590504"/>
            <a:ext cx="19050" cy="482948"/>
            <a:chOff x="0" y="0"/>
            <a:chExt cx="25400" cy="64393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59" id="59"/>
          <p:cNvGrpSpPr/>
          <p:nvPr/>
        </p:nvGrpSpPr>
        <p:grpSpPr>
          <a:xfrm rot="0">
            <a:off x="15717782" y="5414292"/>
            <a:ext cx="598170" cy="371624"/>
            <a:chOff x="0" y="0"/>
            <a:chExt cx="797560" cy="495498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10221" y="6350"/>
              <a:ext cx="777208" cy="482854"/>
            </a:xfrm>
            <a:custGeom>
              <a:avLst/>
              <a:gdLst/>
              <a:ahLst/>
              <a:cxnLst/>
              <a:rect r="r" b="b" t="t" l="l"/>
              <a:pathLst>
                <a:path h="482854" w="777208">
                  <a:moveTo>
                    <a:pt x="0" y="90170"/>
                  </a:moveTo>
                  <a:cubicBezTo>
                    <a:pt x="0" y="40386"/>
                    <a:pt x="65006" y="0"/>
                    <a:pt x="145139" y="0"/>
                  </a:cubicBezTo>
                  <a:lnTo>
                    <a:pt x="632069" y="0"/>
                  </a:lnTo>
                  <a:cubicBezTo>
                    <a:pt x="712202" y="0"/>
                    <a:pt x="777208" y="40386"/>
                    <a:pt x="777208" y="90170"/>
                  </a:cubicBezTo>
                  <a:lnTo>
                    <a:pt x="777208" y="392684"/>
                  </a:lnTo>
                  <a:cubicBezTo>
                    <a:pt x="777208" y="442468"/>
                    <a:pt x="712202" y="482854"/>
                    <a:pt x="632069" y="482854"/>
                  </a:cubicBezTo>
                  <a:lnTo>
                    <a:pt x="145139" y="482854"/>
                  </a:lnTo>
                  <a:cubicBezTo>
                    <a:pt x="65006" y="482854"/>
                    <a:pt x="0" y="442468"/>
                    <a:pt x="0" y="392684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797616" cy="495554"/>
            </a:xfrm>
            <a:custGeom>
              <a:avLst/>
              <a:gdLst/>
              <a:ahLst/>
              <a:cxnLst/>
              <a:rect r="r" b="b" t="t" l="l"/>
              <a:pathLst>
                <a:path h="495554" w="797616">
                  <a:moveTo>
                    <a:pt x="0" y="96520"/>
                  </a:moveTo>
                  <a:cubicBezTo>
                    <a:pt x="0" y="43180"/>
                    <a:pt x="69503" y="0"/>
                    <a:pt x="155360" y="0"/>
                  </a:cubicBezTo>
                  <a:lnTo>
                    <a:pt x="642290" y="0"/>
                  </a:lnTo>
                  <a:lnTo>
                    <a:pt x="642290" y="6350"/>
                  </a:lnTo>
                  <a:lnTo>
                    <a:pt x="642290" y="0"/>
                  </a:lnTo>
                  <a:cubicBezTo>
                    <a:pt x="728147" y="0"/>
                    <a:pt x="797616" y="43180"/>
                    <a:pt x="797616" y="96520"/>
                  </a:cubicBezTo>
                  <a:lnTo>
                    <a:pt x="787429" y="96520"/>
                  </a:lnTo>
                  <a:lnTo>
                    <a:pt x="797616" y="96520"/>
                  </a:lnTo>
                  <a:lnTo>
                    <a:pt x="797616" y="399034"/>
                  </a:lnTo>
                  <a:lnTo>
                    <a:pt x="787429" y="399034"/>
                  </a:lnTo>
                  <a:lnTo>
                    <a:pt x="797616" y="399034"/>
                  </a:lnTo>
                  <a:cubicBezTo>
                    <a:pt x="797616" y="452374"/>
                    <a:pt x="728147" y="495554"/>
                    <a:pt x="642290" y="495554"/>
                  </a:cubicBezTo>
                  <a:lnTo>
                    <a:pt x="642290" y="489204"/>
                  </a:lnTo>
                  <a:lnTo>
                    <a:pt x="642290" y="495554"/>
                  </a:lnTo>
                  <a:lnTo>
                    <a:pt x="155360" y="495554"/>
                  </a:lnTo>
                  <a:lnTo>
                    <a:pt x="155360" y="489204"/>
                  </a:lnTo>
                  <a:lnTo>
                    <a:pt x="155360" y="495554"/>
                  </a:lnTo>
                  <a:cubicBezTo>
                    <a:pt x="69503" y="495554"/>
                    <a:pt x="0" y="452374"/>
                    <a:pt x="0" y="399034"/>
                  </a:cubicBezTo>
                  <a:lnTo>
                    <a:pt x="0" y="96520"/>
                  </a:lnTo>
                  <a:lnTo>
                    <a:pt x="10221" y="96520"/>
                  </a:lnTo>
                  <a:lnTo>
                    <a:pt x="0" y="96520"/>
                  </a:lnTo>
                  <a:moveTo>
                    <a:pt x="20442" y="96520"/>
                  </a:moveTo>
                  <a:lnTo>
                    <a:pt x="20442" y="399034"/>
                  </a:lnTo>
                  <a:lnTo>
                    <a:pt x="10221" y="399034"/>
                  </a:lnTo>
                  <a:lnTo>
                    <a:pt x="20442" y="399034"/>
                  </a:lnTo>
                  <a:cubicBezTo>
                    <a:pt x="20442" y="445262"/>
                    <a:pt x="80746" y="482854"/>
                    <a:pt x="155360" y="482854"/>
                  </a:cubicBezTo>
                  <a:lnTo>
                    <a:pt x="642290" y="482854"/>
                  </a:lnTo>
                  <a:cubicBezTo>
                    <a:pt x="716699" y="482854"/>
                    <a:pt x="777208" y="445389"/>
                    <a:pt x="777208" y="399034"/>
                  </a:cubicBezTo>
                  <a:lnTo>
                    <a:pt x="777208" y="96520"/>
                  </a:lnTo>
                  <a:cubicBezTo>
                    <a:pt x="777208" y="50292"/>
                    <a:pt x="716903" y="12700"/>
                    <a:pt x="642290" y="12700"/>
                  </a:cubicBezTo>
                  <a:lnTo>
                    <a:pt x="155360" y="12700"/>
                  </a:lnTo>
                  <a:lnTo>
                    <a:pt x="155360" y="6350"/>
                  </a:lnTo>
                  <a:lnTo>
                    <a:pt x="155360" y="12700"/>
                  </a:lnTo>
                  <a:cubicBezTo>
                    <a:pt x="80746" y="12700"/>
                    <a:pt x="20442" y="50165"/>
                    <a:pt x="20442" y="9652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62" id="62"/>
          <p:cNvGrpSpPr/>
          <p:nvPr/>
        </p:nvGrpSpPr>
        <p:grpSpPr>
          <a:xfrm rot="0">
            <a:off x="13088320" y="5376713"/>
            <a:ext cx="598170" cy="371624"/>
            <a:chOff x="0" y="0"/>
            <a:chExt cx="797560" cy="495498"/>
          </a:xfrm>
        </p:grpSpPr>
        <p:grpSp>
          <p:nvGrpSpPr>
            <p:cNvPr name="Group 63" id="63"/>
            <p:cNvGrpSpPr/>
            <p:nvPr/>
          </p:nvGrpSpPr>
          <p:grpSpPr>
            <a:xfrm rot="0">
              <a:off x="0" y="0"/>
              <a:ext cx="797560" cy="495498"/>
              <a:chOff x="0" y="0"/>
              <a:chExt cx="797560" cy="495498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0221" y="6350"/>
                <a:ext cx="777208" cy="482854"/>
              </a:xfrm>
              <a:custGeom>
                <a:avLst/>
                <a:gdLst/>
                <a:ahLst/>
                <a:cxnLst/>
                <a:rect r="r" b="b" t="t" l="l"/>
                <a:pathLst>
                  <a:path h="482854" w="777208">
                    <a:moveTo>
                      <a:pt x="0" y="90170"/>
                    </a:moveTo>
                    <a:cubicBezTo>
                      <a:pt x="0" y="40386"/>
                      <a:pt x="65006" y="0"/>
                      <a:pt x="145139" y="0"/>
                    </a:cubicBezTo>
                    <a:lnTo>
                      <a:pt x="632069" y="0"/>
                    </a:lnTo>
                    <a:cubicBezTo>
                      <a:pt x="712202" y="0"/>
                      <a:pt x="777208" y="40386"/>
                      <a:pt x="777208" y="90170"/>
                    </a:cubicBezTo>
                    <a:lnTo>
                      <a:pt x="777208" y="392684"/>
                    </a:lnTo>
                    <a:cubicBezTo>
                      <a:pt x="777208" y="442468"/>
                      <a:pt x="712202" y="482854"/>
                      <a:pt x="632069" y="482854"/>
                    </a:cubicBezTo>
                    <a:lnTo>
                      <a:pt x="145139" y="482854"/>
                    </a:lnTo>
                    <a:cubicBezTo>
                      <a:pt x="65006" y="482854"/>
                      <a:pt x="0" y="442468"/>
                      <a:pt x="0" y="392684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797616" cy="495554"/>
              </a:xfrm>
              <a:custGeom>
                <a:avLst/>
                <a:gdLst/>
                <a:ahLst/>
                <a:cxnLst/>
                <a:rect r="r" b="b" t="t" l="l"/>
                <a:pathLst>
                  <a:path h="495554" w="797616">
                    <a:moveTo>
                      <a:pt x="0" y="96520"/>
                    </a:moveTo>
                    <a:cubicBezTo>
                      <a:pt x="0" y="43180"/>
                      <a:pt x="69503" y="0"/>
                      <a:pt x="155360" y="0"/>
                    </a:cubicBezTo>
                    <a:lnTo>
                      <a:pt x="642290" y="0"/>
                    </a:lnTo>
                    <a:lnTo>
                      <a:pt x="642290" y="6350"/>
                    </a:lnTo>
                    <a:lnTo>
                      <a:pt x="642290" y="0"/>
                    </a:lnTo>
                    <a:cubicBezTo>
                      <a:pt x="728147" y="0"/>
                      <a:pt x="797616" y="43180"/>
                      <a:pt x="797616" y="96520"/>
                    </a:cubicBezTo>
                    <a:lnTo>
                      <a:pt x="787429" y="96520"/>
                    </a:lnTo>
                    <a:lnTo>
                      <a:pt x="797616" y="96520"/>
                    </a:lnTo>
                    <a:lnTo>
                      <a:pt x="797616" y="399034"/>
                    </a:lnTo>
                    <a:lnTo>
                      <a:pt x="787429" y="399034"/>
                    </a:lnTo>
                    <a:lnTo>
                      <a:pt x="797616" y="399034"/>
                    </a:lnTo>
                    <a:cubicBezTo>
                      <a:pt x="797616" y="452374"/>
                      <a:pt x="728147" y="495554"/>
                      <a:pt x="642290" y="495554"/>
                    </a:cubicBezTo>
                    <a:lnTo>
                      <a:pt x="642290" y="489204"/>
                    </a:lnTo>
                    <a:lnTo>
                      <a:pt x="642290" y="495554"/>
                    </a:lnTo>
                    <a:lnTo>
                      <a:pt x="155360" y="495554"/>
                    </a:lnTo>
                    <a:lnTo>
                      <a:pt x="155360" y="489204"/>
                    </a:lnTo>
                    <a:lnTo>
                      <a:pt x="155360" y="495554"/>
                    </a:lnTo>
                    <a:cubicBezTo>
                      <a:pt x="69503" y="495554"/>
                      <a:pt x="0" y="452374"/>
                      <a:pt x="0" y="399034"/>
                    </a:cubicBezTo>
                    <a:lnTo>
                      <a:pt x="0" y="96520"/>
                    </a:lnTo>
                    <a:lnTo>
                      <a:pt x="10221" y="96520"/>
                    </a:lnTo>
                    <a:lnTo>
                      <a:pt x="0" y="96520"/>
                    </a:lnTo>
                    <a:moveTo>
                      <a:pt x="20442" y="96520"/>
                    </a:moveTo>
                    <a:lnTo>
                      <a:pt x="20442" y="399034"/>
                    </a:lnTo>
                    <a:lnTo>
                      <a:pt x="10221" y="399034"/>
                    </a:lnTo>
                    <a:lnTo>
                      <a:pt x="20442" y="399034"/>
                    </a:lnTo>
                    <a:cubicBezTo>
                      <a:pt x="20442" y="445262"/>
                      <a:pt x="80746" y="482854"/>
                      <a:pt x="155360" y="482854"/>
                    </a:cubicBezTo>
                    <a:lnTo>
                      <a:pt x="642290" y="482854"/>
                    </a:lnTo>
                    <a:cubicBezTo>
                      <a:pt x="716699" y="482854"/>
                      <a:pt x="777208" y="445389"/>
                      <a:pt x="777208" y="399034"/>
                    </a:cubicBezTo>
                    <a:lnTo>
                      <a:pt x="777208" y="96520"/>
                    </a:lnTo>
                    <a:cubicBezTo>
                      <a:pt x="777208" y="50292"/>
                      <a:pt x="716903" y="12700"/>
                      <a:pt x="642290" y="12700"/>
                    </a:cubicBezTo>
                    <a:lnTo>
                      <a:pt x="155360" y="12700"/>
                    </a:lnTo>
                    <a:lnTo>
                      <a:pt x="155360" y="6350"/>
                    </a:lnTo>
                    <a:lnTo>
                      <a:pt x="155360" y="12700"/>
                    </a:lnTo>
                    <a:cubicBezTo>
                      <a:pt x="80746" y="12700"/>
                      <a:pt x="20442" y="50165"/>
                      <a:pt x="20442" y="96520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grpSp>
          <p:nvGrpSpPr>
            <p:cNvPr name="Group 66" id="66"/>
            <p:cNvGrpSpPr/>
            <p:nvPr/>
          </p:nvGrpSpPr>
          <p:grpSpPr>
            <a:xfrm rot="0">
              <a:off x="24430" y="50007"/>
              <a:ext cx="748701" cy="420887"/>
              <a:chOff x="0" y="0"/>
              <a:chExt cx="748701" cy="420887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748701" cy="420887"/>
              </a:xfrm>
              <a:custGeom>
                <a:avLst/>
                <a:gdLst/>
                <a:ahLst/>
                <a:cxnLst/>
                <a:rect r="r" b="b" t="t" l="l"/>
                <a:pathLst>
                  <a:path h="420887" w="748701">
                    <a:moveTo>
                      <a:pt x="0" y="0"/>
                    </a:moveTo>
                    <a:lnTo>
                      <a:pt x="748701" y="0"/>
                    </a:lnTo>
                    <a:lnTo>
                      <a:pt x="748701" y="420887"/>
                    </a:lnTo>
                    <a:lnTo>
                      <a:pt x="0" y="42088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9525"/>
                <a:ext cx="748701" cy="430412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1962"/>
                  </a:lnSpc>
                </a:pPr>
                <a:r>
                  <a:rPr lang="en-US" sz="1560">
                    <a:solidFill>
                      <a:srgbClr val="DCD7E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2002</a:t>
                </a:r>
              </a:p>
            </p:txBody>
          </p:sp>
        </p:grpSp>
      </p:grpSp>
      <p:sp>
        <p:nvSpPr>
          <p:cNvPr name="Freeform 69" id="69" descr="preencoded.png"/>
          <p:cNvSpPr/>
          <p:nvPr/>
        </p:nvSpPr>
        <p:spPr>
          <a:xfrm flipH="false" flipV="false" rot="0">
            <a:off x="12208463" y="2105720"/>
            <a:ext cx="2357884" cy="1477119"/>
          </a:xfrm>
          <a:custGeom>
            <a:avLst/>
            <a:gdLst/>
            <a:ahLst/>
            <a:cxnLst/>
            <a:rect r="r" b="b" t="t" l="l"/>
            <a:pathLst>
              <a:path h="1477119" w="2357884">
                <a:moveTo>
                  <a:pt x="0" y="0"/>
                </a:moveTo>
                <a:lnTo>
                  <a:pt x="2357884" y="0"/>
                </a:lnTo>
                <a:lnTo>
                  <a:pt x="2357884" y="1477119"/>
                </a:lnTo>
                <a:lnTo>
                  <a:pt x="0" y="14771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6" t="0" r="-116" b="0"/>
            </a:stretch>
          </a:blipFill>
        </p:spPr>
      </p:sp>
      <p:grpSp>
        <p:nvGrpSpPr>
          <p:cNvPr name="Group 70" id="70"/>
          <p:cNvGrpSpPr/>
          <p:nvPr/>
        </p:nvGrpSpPr>
        <p:grpSpPr>
          <a:xfrm rot="0">
            <a:off x="11461195" y="3762068"/>
            <a:ext cx="3852421" cy="1155660"/>
            <a:chOff x="0" y="0"/>
            <a:chExt cx="5136561" cy="154088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5136561" cy="1540880"/>
            </a:xfrm>
            <a:custGeom>
              <a:avLst/>
              <a:gdLst/>
              <a:ahLst/>
              <a:cxnLst/>
              <a:rect r="r" b="b" t="t" l="l"/>
              <a:pathLst>
                <a:path h="1540880" w="5136561">
                  <a:moveTo>
                    <a:pt x="0" y="0"/>
                  </a:moveTo>
                  <a:lnTo>
                    <a:pt x="5136561" y="0"/>
                  </a:lnTo>
                  <a:lnTo>
                    <a:pt x="5136561" y="1540880"/>
                  </a:lnTo>
                  <a:lnTo>
                    <a:pt x="0" y="1540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2" id="72"/>
            <p:cNvSpPr txBox="true"/>
            <p:nvPr/>
          </p:nvSpPr>
          <p:spPr>
            <a:xfrm>
              <a:off x="0" y="-47625"/>
              <a:ext cx="5136561" cy="15885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2319"/>
                </a:lnSpc>
                <a:spcBef>
                  <a:spcPct val="0"/>
                </a:spcBef>
              </a:pPr>
              <a:r>
                <a:rPr lang="en-US" sz="1449" strike="noStrike" u="none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Radeon R300 – ATI: Com uma estrutura renovada com 107 milhões de transistores, dobrando a capacidade anterior e aumentando as velocidades de clock, núcleo e memória.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1640393" y="5376713"/>
            <a:ext cx="598015" cy="371624"/>
            <a:chOff x="0" y="0"/>
            <a:chExt cx="797353" cy="495498"/>
          </a:xfrm>
        </p:grpSpPr>
        <p:grpSp>
          <p:nvGrpSpPr>
            <p:cNvPr name="Group 74" id="74"/>
            <p:cNvGrpSpPr/>
            <p:nvPr/>
          </p:nvGrpSpPr>
          <p:grpSpPr>
            <a:xfrm rot="0">
              <a:off x="0" y="0"/>
              <a:ext cx="797353" cy="495498"/>
              <a:chOff x="0" y="0"/>
              <a:chExt cx="797353" cy="495498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10218" y="6350"/>
                <a:ext cx="777006" cy="482854"/>
              </a:xfrm>
              <a:custGeom>
                <a:avLst/>
                <a:gdLst/>
                <a:ahLst/>
                <a:cxnLst/>
                <a:rect r="r" b="b" t="t" l="l"/>
                <a:pathLst>
                  <a:path h="482854" w="777006">
                    <a:moveTo>
                      <a:pt x="0" y="90170"/>
                    </a:moveTo>
                    <a:cubicBezTo>
                      <a:pt x="0" y="40386"/>
                      <a:pt x="64989" y="0"/>
                      <a:pt x="145101" y="0"/>
                    </a:cubicBezTo>
                    <a:lnTo>
                      <a:pt x="631905" y="0"/>
                    </a:lnTo>
                    <a:cubicBezTo>
                      <a:pt x="712017" y="0"/>
                      <a:pt x="777006" y="40386"/>
                      <a:pt x="777006" y="90170"/>
                    </a:cubicBezTo>
                    <a:lnTo>
                      <a:pt x="777006" y="392684"/>
                    </a:lnTo>
                    <a:cubicBezTo>
                      <a:pt x="777006" y="442468"/>
                      <a:pt x="712017" y="482854"/>
                      <a:pt x="631905" y="482854"/>
                    </a:cubicBezTo>
                    <a:lnTo>
                      <a:pt x="145101" y="482854"/>
                    </a:lnTo>
                    <a:cubicBezTo>
                      <a:pt x="64989" y="482854"/>
                      <a:pt x="0" y="442468"/>
                      <a:pt x="0" y="392684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797409" cy="495554"/>
              </a:xfrm>
              <a:custGeom>
                <a:avLst/>
                <a:gdLst/>
                <a:ahLst/>
                <a:cxnLst/>
                <a:rect r="r" b="b" t="t" l="l"/>
                <a:pathLst>
                  <a:path h="495554" w="797409">
                    <a:moveTo>
                      <a:pt x="0" y="96520"/>
                    </a:moveTo>
                    <a:cubicBezTo>
                      <a:pt x="0" y="43180"/>
                      <a:pt x="69485" y="0"/>
                      <a:pt x="155319" y="0"/>
                    </a:cubicBezTo>
                    <a:lnTo>
                      <a:pt x="642123" y="0"/>
                    </a:lnTo>
                    <a:lnTo>
                      <a:pt x="642123" y="6350"/>
                    </a:lnTo>
                    <a:lnTo>
                      <a:pt x="642123" y="0"/>
                    </a:lnTo>
                    <a:cubicBezTo>
                      <a:pt x="727958" y="0"/>
                      <a:pt x="797409" y="43180"/>
                      <a:pt x="797409" y="96520"/>
                    </a:cubicBezTo>
                    <a:lnTo>
                      <a:pt x="787224" y="96520"/>
                    </a:lnTo>
                    <a:lnTo>
                      <a:pt x="797409" y="96520"/>
                    </a:lnTo>
                    <a:lnTo>
                      <a:pt x="797409" y="399034"/>
                    </a:lnTo>
                    <a:lnTo>
                      <a:pt x="787224" y="399034"/>
                    </a:lnTo>
                    <a:lnTo>
                      <a:pt x="797409" y="399034"/>
                    </a:lnTo>
                    <a:cubicBezTo>
                      <a:pt x="797409" y="452374"/>
                      <a:pt x="727958" y="495554"/>
                      <a:pt x="642123" y="495554"/>
                    </a:cubicBezTo>
                    <a:lnTo>
                      <a:pt x="642123" y="489204"/>
                    </a:lnTo>
                    <a:lnTo>
                      <a:pt x="642123" y="495554"/>
                    </a:lnTo>
                    <a:lnTo>
                      <a:pt x="155319" y="495554"/>
                    </a:lnTo>
                    <a:lnTo>
                      <a:pt x="155319" y="489204"/>
                    </a:lnTo>
                    <a:lnTo>
                      <a:pt x="155319" y="495554"/>
                    </a:lnTo>
                    <a:cubicBezTo>
                      <a:pt x="69485" y="495554"/>
                      <a:pt x="0" y="452374"/>
                      <a:pt x="0" y="399034"/>
                    </a:cubicBezTo>
                    <a:lnTo>
                      <a:pt x="0" y="96520"/>
                    </a:lnTo>
                    <a:lnTo>
                      <a:pt x="10218" y="96520"/>
                    </a:lnTo>
                    <a:lnTo>
                      <a:pt x="0" y="96520"/>
                    </a:lnTo>
                    <a:moveTo>
                      <a:pt x="20437" y="96520"/>
                    </a:moveTo>
                    <a:lnTo>
                      <a:pt x="20437" y="399034"/>
                    </a:lnTo>
                    <a:lnTo>
                      <a:pt x="10218" y="399034"/>
                    </a:lnTo>
                    <a:lnTo>
                      <a:pt x="20437" y="399034"/>
                    </a:lnTo>
                    <a:cubicBezTo>
                      <a:pt x="20437" y="445262"/>
                      <a:pt x="80725" y="482854"/>
                      <a:pt x="155319" y="482854"/>
                    </a:cubicBezTo>
                    <a:lnTo>
                      <a:pt x="642123" y="482854"/>
                    </a:lnTo>
                    <a:cubicBezTo>
                      <a:pt x="716513" y="482854"/>
                      <a:pt x="777006" y="445389"/>
                      <a:pt x="777006" y="399034"/>
                    </a:cubicBezTo>
                    <a:lnTo>
                      <a:pt x="777006" y="96520"/>
                    </a:lnTo>
                    <a:cubicBezTo>
                      <a:pt x="777006" y="50292"/>
                      <a:pt x="716717" y="12700"/>
                      <a:pt x="642123" y="12700"/>
                    </a:cubicBezTo>
                    <a:lnTo>
                      <a:pt x="155319" y="12700"/>
                    </a:lnTo>
                    <a:lnTo>
                      <a:pt x="155319" y="6350"/>
                    </a:lnTo>
                    <a:lnTo>
                      <a:pt x="155319" y="12700"/>
                    </a:lnTo>
                    <a:cubicBezTo>
                      <a:pt x="80725" y="12700"/>
                      <a:pt x="20437" y="50165"/>
                      <a:pt x="20437" y="96520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sp>
          <p:nvSpPr>
            <p:cNvPr name="TextBox 77" id="77"/>
            <p:cNvSpPr txBox="true"/>
            <p:nvPr/>
          </p:nvSpPr>
          <p:spPr>
            <a:xfrm rot="0">
              <a:off x="50309" y="115457"/>
              <a:ext cx="696735" cy="293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25"/>
                </a:lnSpc>
                <a:spcBef>
                  <a:spcPct val="0"/>
                </a:spcBef>
              </a:pPr>
              <a:r>
                <a:rPr lang="en-US" sz="162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1990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5742298" y="5442348"/>
            <a:ext cx="549139" cy="315665"/>
            <a:chOff x="0" y="0"/>
            <a:chExt cx="732185" cy="420887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732185" cy="420887"/>
            </a:xfrm>
            <a:custGeom>
              <a:avLst/>
              <a:gdLst/>
              <a:ahLst/>
              <a:cxnLst/>
              <a:rect r="r" b="b" t="t" l="l"/>
              <a:pathLst>
                <a:path h="420887" w="732185">
                  <a:moveTo>
                    <a:pt x="0" y="0"/>
                  </a:moveTo>
                  <a:lnTo>
                    <a:pt x="732185" y="0"/>
                  </a:lnTo>
                  <a:lnTo>
                    <a:pt x="732185" y="420887"/>
                  </a:lnTo>
                  <a:lnTo>
                    <a:pt x="0" y="4208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0" id="80"/>
            <p:cNvSpPr txBox="true"/>
            <p:nvPr/>
          </p:nvSpPr>
          <p:spPr>
            <a:xfrm>
              <a:off x="0" y="-9525"/>
              <a:ext cx="732185" cy="430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1962"/>
                </a:lnSpc>
                <a:spcBef>
                  <a:spcPct val="0"/>
                </a:spcBef>
              </a:pPr>
              <a:r>
                <a:rPr lang="en-US" sz="1560" strike="noStrike" u="none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2006</a:t>
              </a:r>
            </a:p>
          </p:txBody>
        </p:sp>
      </p:grpSp>
      <p:sp>
        <p:nvSpPr>
          <p:cNvPr name="Freeform 81" id="81" descr="preencoded.png"/>
          <p:cNvSpPr/>
          <p:nvPr/>
        </p:nvSpPr>
        <p:spPr>
          <a:xfrm flipH="false" flipV="false" rot="0">
            <a:off x="15094505" y="6168330"/>
            <a:ext cx="1863775" cy="1482030"/>
          </a:xfrm>
          <a:custGeom>
            <a:avLst/>
            <a:gdLst/>
            <a:ahLst/>
            <a:cxnLst/>
            <a:rect r="r" b="b" t="t" l="l"/>
            <a:pathLst>
              <a:path h="1482030" w="1863775">
                <a:moveTo>
                  <a:pt x="0" y="0"/>
                </a:moveTo>
                <a:lnTo>
                  <a:pt x="1863775" y="0"/>
                </a:lnTo>
                <a:lnTo>
                  <a:pt x="1863775" y="1482030"/>
                </a:lnTo>
                <a:lnTo>
                  <a:pt x="0" y="14820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6" r="0" b="-46"/>
            </a:stretch>
          </a:blipFill>
        </p:spPr>
      </p:sp>
      <p:grpSp>
        <p:nvGrpSpPr>
          <p:cNvPr name="Group 82" id="82"/>
          <p:cNvGrpSpPr/>
          <p:nvPr/>
        </p:nvGrpSpPr>
        <p:grpSpPr>
          <a:xfrm rot="0">
            <a:off x="14309197" y="8117085"/>
            <a:ext cx="3415340" cy="584160"/>
            <a:chOff x="0" y="0"/>
            <a:chExt cx="4553787" cy="77888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4553787" cy="778880"/>
            </a:xfrm>
            <a:custGeom>
              <a:avLst/>
              <a:gdLst/>
              <a:ahLst/>
              <a:cxnLst/>
              <a:rect r="r" b="b" t="t" l="l"/>
              <a:pathLst>
                <a:path h="778880" w="4553787">
                  <a:moveTo>
                    <a:pt x="0" y="0"/>
                  </a:moveTo>
                  <a:lnTo>
                    <a:pt x="4553787" y="0"/>
                  </a:lnTo>
                  <a:lnTo>
                    <a:pt x="4553787" y="778880"/>
                  </a:lnTo>
                  <a:lnTo>
                    <a:pt x="0" y="778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4" id="84"/>
            <p:cNvSpPr txBox="true"/>
            <p:nvPr/>
          </p:nvSpPr>
          <p:spPr>
            <a:xfrm>
              <a:off x="0" y="-47625"/>
              <a:ext cx="4553787" cy="8265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2319"/>
                </a:lnSpc>
                <a:spcBef>
                  <a:spcPct val="0"/>
                </a:spcBef>
              </a:pPr>
              <a:r>
                <a:rPr lang="en-US" sz="1449" strike="noStrike" u="none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GeForce séries 8 - Nvidia: Primeira GPU a suportar o Direct3D 10 do Windows Vista.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98173" y="4934683"/>
            <a:ext cx="17161074" cy="19050"/>
            <a:chOff x="0" y="0"/>
            <a:chExt cx="22881432" cy="25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881462" cy="25400"/>
            </a:xfrm>
            <a:custGeom>
              <a:avLst/>
              <a:gdLst/>
              <a:ahLst/>
              <a:cxnLst/>
              <a:rect r="r" b="b" t="t" l="l"/>
              <a:pathLst>
                <a:path h="25400" w="22881462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22868762" y="0"/>
                  </a:lnTo>
                  <a:cubicBezTo>
                    <a:pt x="22875748" y="0"/>
                    <a:pt x="22881462" y="5715"/>
                    <a:pt x="22881462" y="12700"/>
                  </a:cubicBezTo>
                  <a:cubicBezTo>
                    <a:pt x="22881462" y="19685"/>
                    <a:pt x="22875748" y="25400"/>
                    <a:pt x="2286876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231895" y="4461486"/>
            <a:ext cx="19050" cy="482948"/>
            <a:chOff x="0" y="0"/>
            <a:chExt cx="25400" cy="6439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861282" y="4934608"/>
            <a:ext cx="19050" cy="482948"/>
            <a:chOff x="0" y="0"/>
            <a:chExt cx="25400" cy="6439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562197" y="4748796"/>
            <a:ext cx="598170" cy="371624"/>
            <a:chOff x="0" y="0"/>
            <a:chExt cx="797560" cy="49549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797560" cy="495498"/>
              <a:chOff x="0" y="0"/>
              <a:chExt cx="797560" cy="49549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10221" y="6350"/>
                <a:ext cx="777208" cy="482854"/>
              </a:xfrm>
              <a:custGeom>
                <a:avLst/>
                <a:gdLst/>
                <a:ahLst/>
                <a:cxnLst/>
                <a:rect r="r" b="b" t="t" l="l"/>
                <a:pathLst>
                  <a:path h="482854" w="777208">
                    <a:moveTo>
                      <a:pt x="0" y="90170"/>
                    </a:moveTo>
                    <a:cubicBezTo>
                      <a:pt x="0" y="40386"/>
                      <a:pt x="65006" y="0"/>
                      <a:pt x="145139" y="0"/>
                    </a:cubicBezTo>
                    <a:lnTo>
                      <a:pt x="632069" y="0"/>
                    </a:lnTo>
                    <a:cubicBezTo>
                      <a:pt x="712202" y="0"/>
                      <a:pt x="777208" y="40386"/>
                      <a:pt x="777208" y="90170"/>
                    </a:cubicBezTo>
                    <a:lnTo>
                      <a:pt x="777208" y="392684"/>
                    </a:lnTo>
                    <a:cubicBezTo>
                      <a:pt x="777208" y="442468"/>
                      <a:pt x="712202" y="482854"/>
                      <a:pt x="632069" y="482854"/>
                    </a:cubicBezTo>
                    <a:lnTo>
                      <a:pt x="145139" y="482854"/>
                    </a:lnTo>
                    <a:cubicBezTo>
                      <a:pt x="65006" y="482854"/>
                      <a:pt x="0" y="442468"/>
                      <a:pt x="0" y="392684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97616" cy="495554"/>
              </a:xfrm>
              <a:custGeom>
                <a:avLst/>
                <a:gdLst/>
                <a:ahLst/>
                <a:cxnLst/>
                <a:rect r="r" b="b" t="t" l="l"/>
                <a:pathLst>
                  <a:path h="495554" w="797616">
                    <a:moveTo>
                      <a:pt x="0" y="96520"/>
                    </a:moveTo>
                    <a:cubicBezTo>
                      <a:pt x="0" y="43180"/>
                      <a:pt x="69503" y="0"/>
                      <a:pt x="155360" y="0"/>
                    </a:cubicBezTo>
                    <a:lnTo>
                      <a:pt x="642290" y="0"/>
                    </a:lnTo>
                    <a:lnTo>
                      <a:pt x="642290" y="6350"/>
                    </a:lnTo>
                    <a:lnTo>
                      <a:pt x="642290" y="0"/>
                    </a:lnTo>
                    <a:cubicBezTo>
                      <a:pt x="728147" y="0"/>
                      <a:pt x="797616" y="43180"/>
                      <a:pt x="797616" y="96520"/>
                    </a:cubicBezTo>
                    <a:lnTo>
                      <a:pt x="787429" y="96520"/>
                    </a:lnTo>
                    <a:lnTo>
                      <a:pt x="797616" y="96520"/>
                    </a:lnTo>
                    <a:lnTo>
                      <a:pt x="797616" y="399034"/>
                    </a:lnTo>
                    <a:lnTo>
                      <a:pt x="787429" y="399034"/>
                    </a:lnTo>
                    <a:lnTo>
                      <a:pt x="797616" y="399034"/>
                    </a:lnTo>
                    <a:cubicBezTo>
                      <a:pt x="797616" y="452374"/>
                      <a:pt x="728147" y="495554"/>
                      <a:pt x="642290" y="495554"/>
                    </a:cubicBezTo>
                    <a:lnTo>
                      <a:pt x="642290" y="489204"/>
                    </a:lnTo>
                    <a:lnTo>
                      <a:pt x="642290" y="495554"/>
                    </a:lnTo>
                    <a:lnTo>
                      <a:pt x="155360" y="495554"/>
                    </a:lnTo>
                    <a:lnTo>
                      <a:pt x="155360" y="489204"/>
                    </a:lnTo>
                    <a:lnTo>
                      <a:pt x="155360" y="495554"/>
                    </a:lnTo>
                    <a:cubicBezTo>
                      <a:pt x="69503" y="495554"/>
                      <a:pt x="0" y="452374"/>
                      <a:pt x="0" y="399034"/>
                    </a:cubicBezTo>
                    <a:lnTo>
                      <a:pt x="0" y="96520"/>
                    </a:lnTo>
                    <a:lnTo>
                      <a:pt x="10221" y="96520"/>
                    </a:lnTo>
                    <a:lnTo>
                      <a:pt x="0" y="96520"/>
                    </a:lnTo>
                    <a:moveTo>
                      <a:pt x="20442" y="96520"/>
                    </a:moveTo>
                    <a:lnTo>
                      <a:pt x="20442" y="399034"/>
                    </a:lnTo>
                    <a:lnTo>
                      <a:pt x="10221" y="399034"/>
                    </a:lnTo>
                    <a:lnTo>
                      <a:pt x="20442" y="399034"/>
                    </a:lnTo>
                    <a:cubicBezTo>
                      <a:pt x="20442" y="445262"/>
                      <a:pt x="80746" y="482854"/>
                      <a:pt x="155360" y="482854"/>
                    </a:cubicBezTo>
                    <a:lnTo>
                      <a:pt x="642290" y="482854"/>
                    </a:lnTo>
                    <a:cubicBezTo>
                      <a:pt x="716699" y="482854"/>
                      <a:pt x="777208" y="445389"/>
                      <a:pt x="777208" y="399034"/>
                    </a:cubicBezTo>
                    <a:lnTo>
                      <a:pt x="777208" y="96520"/>
                    </a:lnTo>
                    <a:cubicBezTo>
                      <a:pt x="777208" y="50292"/>
                      <a:pt x="716903" y="12700"/>
                      <a:pt x="642290" y="12700"/>
                    </a:cubicBezTo>
                    <a:lnTo>
                      <a:pt x="155360" y="12700"/>
                    </a:lnTo>
                    <a:lnTo>
                      <a:pt x="155360" y="6350"/>
                    </a:lnTo>
                    <a:lnTo>
                      <a:pt x="155360" y="12700"/>
                    </a:lnTo>
                    <a:cubicBezTo>
                      <a:pt x="80746" y="12700"/>
                      <a:pt x="20442" y="50165"/>
                      <a:pt x="20442" y="96520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74225" y="44352"/>
              <a:ext cx="649110" cy="407194"/>
              <a:chOff x="0" y="0"/>
              <a:chExt cx="649110" cy="40719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49110" cy="407194"/>
              </a:xfrm>
              <a:custGeom>
                <a:avLst/>
                <a:gdLst/>
                <a:ahLst/>
                <a:cxnLst/>
                <a:rect r="r" b="b" t="t" l="l"/>
                <a:pathLst>
                  <a:path h="407194" w="649110">
                    <a:moveTo>
                      <a:pt x="0" y="0"/>
                    </a:moveTo>
                    <a:lnTo>
                      <a:pt x="649110" y="0"/>
                    </a:lnTo>
                    <a:lnTo>
                      <a:pt x="649110" y="407194"/>
                    </a:lnTo>
                    <a:lnTo>
                      <a:pt x="0" y="4071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"/>
                <a:ext cx="649110" cy="416719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1937"/>
                  </a:lnSpc>
                </a:pPr>
                <a:r>
                  <a:rPr lang="en-US" sz="1562">
                    <a:solidFill>
                      <a:srgbClr val="DCD7E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2010</a:t>
                </a: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7954706" y="4451736"/>
            <a:ext cx="19050" cy="482948"/>
            <a:chOff x="0" y="0"/>
            <a:chExt cx="25400" cy="6439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674671" y="4748796"/>
            <a:ext cx="598170" cy="371624"/>
            <a:chOff x="0" y="0"/>
            <a:chExt cx="797560" cy="49549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797560" cy="495498"/>
              <a:chOff x="0" y="0"/>
              <a:chExt cx="797560" cy="49549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10221" y="6350"/>
                <a:ext cx="777208" cy="482854"/>
              </a:xfrm>
              <a:custGeom>
                <a:avLst/>
                <a:gdLst/>
                <a:ahLst/>
                <a:cxnLst/>
                <a:rect r="r" b="b" t="t" l="l"/>
                <a:pathLst>
                  <a:path h="482854" w="777208">
                    <a:moveTo>
                      <a:pt x="0" y="90170"/>
                    </a:moveTo>
                    <a:cubicBezTo>
                      <a:pt x="0" y="40386"/>
                      <a:pt x="65006" y="0"/>
                      <a:pt x="145139" y="0"/>
                    </a:cubicBezTo>
                    <a:lnTo>
                      <a:pt x="632069" y="0"/>
                    </a:lnTo>
                    <a:cubicBezTo>
                      <a:pt x="712202" y="0"/>
                      <a:pt x="777208" y="40386"/>
                      <a:pt x="777208" y="90170"/>
                    </a:cubicBezTo>
                    <a:lnTo>
                      <a:pt x="777208" y="392684"/>
                    </a:lnTo>
                    <a:cubicBezTo>
                      <a:pt x="777208" y="442468"/>
                      <a:pt x="712202" y="482854"/>
                      <a:pt x="632069" y="482854"/>
                    </a:cubicBezTo>
                    <a:lnTo>
                      <a:pt x="145139" y="482854"/>
                    </a:lnTo>
                    <a:cubicBezTo>
                      <a:pt x="65006" y="482854"/>
                      <a:pt x="0" y="442468"/>
                      <a:pt x="0" y="392684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797616" cy="495554"/>
              </a:xfrm>
              <a:custGeom>
                <a:avLst/>
                <a:gdLst/>
                <a:ahLst/>
                <a:cxnLst/>
                <a:rect r="r" b="b" t="t" l="l"/>
                <a:pathLst>
                  <a:path h="495554" w="797616">
                    <a:moveTo>
                      <a:pt x="0" y="96520"/>
                    </a:moveTo>
                    <a:cubicBezTo>
                      <a:pt x="0" y="43180"/>
                      <a:pt x="69503" y="0"/>
                      <a:pt x="155360" y="0"/>
                    </a:cubicBezTo>
                    <a:lnTo>
                      <a:pt x="642290" y="0"/>
                    </a:lnTo>
                    <a:lnTo>
                      <a:pt x="642290" y="6350"/>
                    </a:lnTo>
                    <a:lnTo>
                      <a:pt x="642290" y="0"/>
                    </a:lnTo>
                    <a:cubicBezTo>
                      <a:pt x="728147" y="0"/>
                      <a:pt x="797616" y="43180"/>
                      <a:pt x="797616" y="96520"/>
                    </a:cubicBezTo>
                    <a:lnTo>
                      <a:pt x="787429" y="96520"/>
                    </a:lnTo>
                    <a:lnTo>
                      <a:pt x="797616" y="96520"/>
                    </a:lnTo>
                    <a:lnTo>
                      <a:pt x="797616" y="399034"/>
                    </a:lnTo>
                    <a:lnTo>
                      <a:pt x="787429" y="399034"/>
                    </a:lnTo>
                    <a:lnTo>
                      <a:pt x="797616" y="399034"/>
                    </a:lnTo>
                    <a:cubicBezTo>
                      <a:pt x="797616" y="452374"/>
                      <a:pt x="728147" y="495554"/>
                      <a:pt x="642290" y="495554"/>
                    </a:cubicBezTo>
                    <a:lnTo>
                      <a:pt x="642290" y="489204"/>
                    </a:lnTo>
                    <a:lnTo>
                      <a:pt x="642290" y="495554"/>
                    </a:lnTo>
                    <a:lnTo>
                      <a:pt x="155360" y="495554"/>
                    </a:lnTo>
                    <a:lnTo>
                      <a:pt x="155360" y="489204"/>
                    </a:lnTo>
                    <a:lnTo>
                      <a:pt x="155360" y="495554"/>
                    </a:lnTo>
                    <a:cubicBezTo>
                      <a:pt x="69503" y="495554"/>
                      <a:pt x="0" y="452374"/>
                      <a:pt x="0" y="399034"/>
                    </a:cubicBezTo>
                    <a:lnTo>
                      <a:pt x="0" y="96520"/>
                    </a:lnTo>
                    <a:lnTo>
                      <a:pt x="10221" y="96520"/>
                    </a:lnTo>
                    <a:lnTo>
                      <a:pt x="0" y="96520"/>
                    </a:lnTo>
                    <a:moveTo>
                      <a:pt x="20442" y="96520"/>
                    </a:moveTo>
                    <a:lnTo>
                      <a:pt x="20442" y="399034"/>
                    </a:lnTo>
                    <a:lnTo>
                      <a:pt x="10221" y="399034"/>
                    </a:lnTo>
                    <a:lnTo>
                      <a:pt x="20442" y="399034"/>
                    </a:lnTo>
                    <a:cubicBezTo>
                      <a:pt x="20442" y="445262"/>
                      <a:pt x="80746" y="482854"/>
                      <a:pt x="155360" y="482854"/>
                    </a:cubicBezTo>
                    <a:lnTo>
                      <a:pt x="642290" y="482854"/>
                    </a:lnTo>
                    <a:cubicBezTo>
                      <a:pt x="716699" y="482854"/>
                      <a:pt x="777208" y="445389"/>
                      <a:pt x="777208" y="399034"/>
                    </a:cubicBezTo>
                    <a:lnTo>
                      <a:pt x="777208" y="96520"/>
                    </a:lnTo>
                    <a:cubicBezTo>
                      <a:pt x="777208" y="50292"/>
                      <a:pt x="716903" y="12700"/>
                      <a:pt x="642290" y="12700"/>
                    </a:cubicBezTo>
                    <a:lnTo>
                      <a:pt x="155360" y="12700"/>
                    </a:lnTo>
                    <a:lnTo>
                      <a:pt x="155360" y="6350"/>
                    </a:lnTo>
                    <a:lnTo>
                      <a:pt x="155360" y="12700"/>
                    </a:lnTo>
                    <a:cubicBezTo>
                      <a:pt x="80746" y="12700"/>
                      <a:pt x="20442" y="50165"/>
                      <a:pt x="20442" y="96520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29354" y="44053"/>
              <a:ext cx="738852" cy="407194"/>
              <a:chOff x="0" y="0"/>
              <a:chExt cx="738852" cy="407194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738852" cy="407194"/>
              </a:xfrm>
              <a:custGeom>
                <a:avLst/>
                <a:gdLst/>
                <a:ahLst/>
                <a:cxnLst/>
                <a:rect r="r" b="b" t="t" l="l"/>
                <a:pathLst>
                  <a:path h="407194" w="738852">
                    <a:moveTo>
                      <a:pt x="0" y="0"/>
                    </a:moveTo>
                    <a:lnTo>
                      <a:pt x="738852" y="0"/>
                    </a:lnTo>
                    <a:lnTo>
                      <a:pt x="738852" y="407194"/>
                    </a:lnTo>
                    <a:lnTo>
                      <a:pt x="0" y="4071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9525"/>
                <a:ext cx="738852" cy="416719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1937"/>
                  </a:lnSpc>
                </a:pPr>
                <a:r>
                  <a:rPr lang="en-US" sz="1562">
                    <a:solidFill>
                      <a:srgbClr val="DCD7E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2016</a:t>
                </a: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0">
            <a:off x="10914732" y="4962587"/>
            <a:ext cx="19050" cy="482948"/>
            <a:chOff x="0" y="0"/>
            <a:chExt cx="25400" cy="6439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615647" y="4786375"/>
            <a:ext cx="598170" cy="371624"/>
            <a:chOff x="0" y="0"/>
            <a:chExt cx="797560" cy="495498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797560" cy="495498"/>
              <a:chOff x="0" y="0"/>
              <a:chExt cx="797560" cy="495498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10221" y="6350"/>
                <a:ext cx="777208" cy="482854"/>
              </a:xfrm>
              <a:custGeom>
                <a:avLst/>
                <a:gdLst/>
                <a:ahLst/>
                <a:cxnLst/>
                <a:rect r="r" b="b" t="t" l="l"/>
                <a:pathLst>
                  <a:path h="482854" w="777208">
                    <a:moveTo>
                      <a:pt x="0" y="90170"/>
                    </a:moveTo>
                    <a:cubicBezTo>
                      <a:pt x="0" y="40386"/>
                      <a:pt x="65006" y="0"/>
                      <a:pt x="145139" y="0"/>
                    </a:cubicBezTo>
                    <a:lnTo>
                      <a:pt x="632069" y="0"/>
                    </a:lnTo>
                    <a:cubicBezTo>
                      <a:pt x="712202" y="0"/>
                      <a:pt x="777208" y="40386"/>
                      <a:pt x="777208" y="90170"/>
                    </a:cubicBezTo>
                    <a:lnTo>
                      <a:pt x="777208" y="392684"/>
                    </a:lnTo>
                    <a:cubicBezTo>
                      <a:pt x="777208" y="442468"/>
                      <a:pt x="712202" y="482854"/>
                      <a:pt x="632069" y="482854"/>
                    </a:cubicBezTo>
                    <a:lnTo>
                      <a:pt x="145139" y="482854"/>
                    </a:lnTo>
                    <a:cubicBezTo>
                      <a:pt x="65006" y="482854"/>
                      <a:pt x="0" y="442468"/>
                      <a:pt x="0" y="392684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797616" cy="495554"/>
              </a:xfrm>
              <a:custGeom>
                <a:avLst/>
                <a:gdLst/>
                <a:ahLst/>
                <a:cxnLst/>
                <a:rect r="r" b="b" t="t" l="l"/>
                <a:pathLst>
                  <a:path h="495554" w="797616">
                    <a:moveTo>
                      <a:pt x="0" y="96520"/>
                    </a:moveTo>
                    <a:cubicBezTo>
                      <a:pt x="0" y="43180"/>
                      <a:pt x="69503" y="0"/>
                      <a:pt x="155360" y="0"/>
                    </a:cubicBezTo>
                    <a:lnTo>
                      <a:pt x="642290" y="0"/>
                    </a:lnTo>
                    <a:lnTo>
                      <a:pt x="642290" y="6350"/>
                    </a:lnTo>
                    <a:lnTo>
                      <a:pt x="642290" y="0"/>
                    </a:lnTo>
                    <a:cubicBezTo>
                      <a:pt x="728147" y="0"/>
                      <a:pt x="797616" y="43180"/>
                      <a:pt x="797616" y="96520"/>
                    </a:cubicBezTo>
                    <a:lnTo>
                      <a:pt x="787429" y="96520"/>
                    </a:lnTo>
                    <a:lnTo>
                      <a:pt x="797616" y="96520"/>
                    </a:lnTo>
                    <a:lnTo>
                      <a:pt x="797616" y="399034"/>
                    </a:lnTo>
                    <a:lnTo>
                      <a:pt x="787429" y="399034"/>
                    </a:lnTo>
                    <a:lnTo>
                      <a:pt x="797616" y="399034"/>
                    </a:lnTo>
                    <a:cubicBezTo>
                      <a:pt x="797616" y="452374"/>
                      <a:pt x="728147" y="495554"/>
                      <a:pt x="642290" y="495554"/>
                    </a:cubicBezTo>
                    <a:lnTo>
                      <a:pt x="642290" y="489204"/>
                    </a:lnTo>
                    <a:lnTo>
                      <a:pt x="642290" y="495554"/>
                    </a:lnTo>
                    <a:lnTo>
                      <a:pt x="155360" y="495554"/>
                    </a:lnTo>
                    <a:lnTo>
                      <a:pt x="155360" y="489204"/>
                    </a:lnTo>
                    <a:lnTo>
                      <a:pt x="155360" y="495554"/>
                    </a:lnTo>
                    <a:cubicBezTo>
                      <a:pt x="69503" y="495554"/>
                      <a:pt x="0" y="452374"/>
                      <a:pt x="0" y="399034"/>
                    </a:cubicBezTo>
                    <a:lnTo>
                      <a:pt x="0" y="96520"/>
                    </a:lnTo>
                    <a:lnTo>
                      <a:pt x="10221" y="96520"/>
                    </a:lnTo>
                    <a:lnTo>
                      <a:pt x="0" y="96520"/>
                    </a:lnTo>
                    <a:moveTo>
                      <a:pt x="20442" y="96520"/>
                    </a:moveTo>
                    <a:lnTo>
                      <a:pt x="20442" y="399034"/>
                    </a:lnTo>
                    <a:lnTo>
                      <a:pt x="10221" y="399034"/>
                    </a:lnTo>
                    <a:lnTo>
                      <a:pt x="20442" y="399034"/>
                    </a:lnTo>
                    <a:cubicBezTo>
                      <a:pt x="20442" y="445262"/>
                      <a:pt x="80746" y="482854"/>
                      <a:pt x="155360" y="482854"/>
                    </a:cubicBezTo>
                    <a:lnTo>
                      <a:pt x="642290" y="482854"/>
                    </a:lnTo>
                    <a:cubicBezTo>
                      <a:pt x="716699" y="482854"/>
                      <a:pt x="777208" y="445389"/>
                      <a:pt x="777208" y="399034"/>
                    </a:cubicBezTo>
                    <a:lnTo>
                      <a:pt x="777208" y="96520"/>
                    </a:lnTo>
                    <a:cubicBezTo>
                      <a:pt x="777208" y="50292"/>
                      <a:pt x="716903" y="12700"/>
                      <a:pt x="642290" y="12700"/>
                    </a:cubicBezTo>
                    <a:lnTo>
                      <a:pt x="155360" y="12700"/>
                    </a:lnTo>
                    <a:lnTo>
                      <a:pt x="155360" y="6350"/>
                    </a:lnTo>
                    <a:lnTo>
                      <a:pt x="155360" y="12700"/>
                    </a:lnTo>
                    <a:cubicBezTo>
                      <a:pt x="80746" y="12700"/>
                      <a:pt x="20442" y="50165"/>
                      <a:pt x="20442" y="96520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grpSp>
          <p:nvGrpSpPr>
            <p:cNvPr name="Group 33" id="33"/>
            <p:cNvGrpSpPr/>
            <p:nvPr/>
          </p:nvGrpSpPr>
          <p:grpSpPr>
            <a:xfrm rot="0">
              <a:off x="57642" y="44253"/>
              <a:ext cx="682277" cy="407194"/>
              <a:chOff x="0" y="0"/>
              <a:chExt cx="682277" cy="40719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82277" cy="407194"/>
              </a:xfrm>
              <a:custGeom>
                <a:avLst/>
                <a:gdLst/>
                <a:ahLst/>
                <a:cxnLst/>
                <a:rect r="r" b="b" t="t" l="l"/>
                <a:pathLst>
                  <a:path h="407194" w="682277">
                    <a:moveTo>
                      <a:pt x="0" y="0"/>
                    </a:moveTo>
                    <a:lnTo>
                      <a:pt x="682277" y="0"/>
                    </a:lnTo>
                    <a:lnTo>
                      <a:pt x="682277" y="407194"/>
                    </a:lnTo>
                    <a:lnTo>
                      <a:pt x="0" y="4071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9525"/>
                <a:ext cx="682277" cy="416719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1937"/>
                  </a:lnSpc>
                </a:pPr>
                <a:r>
                  <a:rPr lang="en-US" sz="1562">
                    <a:solidFill>
                      <a:srgbClr val="DCD7E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2018</a:t>
                </a:r>
              </a:p>
            </p:txBody>
          </p:sp>
        </p:grpSp>
      </p:grpSp>
      <p:grpSp>
        <p:nvGrpSpPr>
          <p:cNvPr name="Group 36" id="36"/>
          <p:cNvGrpSpPr/>
          <p:nvPr/>
        </p:nvGrpSpPr>
        <p:grpSpPr>
          <a:xfrm rot="0">
            <a:off x="13823709" y="4451736"/>
            <a:ext cx="19050" cy="482948"/>
            <a:chOff x="0" y="0"/>
            <a:chExt cx="25400" cy="64393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6042052" y="4962587"/>
            <a:ext cx="19050" cy="482948"/>
            <a:chOff x="0" y="0"/>
            <a:chExt cx="25400" cy="64393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5400" cy="643890"/>
            </a:xfrm>
            <a:custGeom>
              <a:avLst/>
              <a:gdLst/>
              <a:ahLst/>
              <a:cxnLst/>
              <a:rect r="r" b="b" t="t" l="l"/>
              <a:pathLst>
                <a:path h="643890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631190"/>
                  </a:lnTo>
                  <a:cubicBezTo>
                    <a:pt x="25400" y="638175"/>
                    <a:pt x="19685" y="643890"/>
                    <a:pt x="12700" y="643890"/>
                  </a:cubicBezTo>
                  <a:cubicBezTo>
                    <a:pt x="5715" y="643890"/>
                    <a:pt x="0" y="638175"/>
                    <a:pt x="0" y="63119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5752492" y="4786375"/>
            <a:ext cx="598170" cy="371624"/>
            <a:chOff x="0" y="0"/>
            <a:chExt cx="797560" cy="49549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10221" y="6350"/>
              <a:ext cx="777208" cy="482854"/>
            </a:xfrm>
            <a:custGeom>
              <a:avLst/>
              <a:gdLst/>
              <a:ahLst/>
              <a:cxnLst/>
              <a:rect r="r" b="b" t="t" l="l"/>
              <a:pathLst>
                <a:path h="482854" w="777208">
                  <a:moveTo>
                    <a:pt x="0" y="90170"/>
                  </a:moveTo>
                  <a:cubicBezTo>
                    <a:pt x="0" y="40386"/>
                    <a:pt x="65006" y="0"/>
                    <a:pt x="145139" y="0"/>
                  </a:cubicBezTo>
                  <a:lnTo>
                    <a:pt x="632069" y="0"/>
                  </a:lnTo>
                  <a:cubicBezTo>
                    <a:pt x="712202" y="0"/>
                    <a:pt x="777208" y="40386"/>
                    <a:pt x="777208" y="90170"/>
                  </a:cubicBezTo>
                  <a:lnTo>
                    <a:pt x="777208" y="392684"/>
                  </a:lnTo>
                  <a:cubicBezTo>
                    <a:pt x="777208" y="442468"/>
                    <a:pt x="712202" y="482854"/>
                    <a:pt x="632069" y="482854"/>
                  </a:cubicBezTo>
                  <a:lnTo>
                    <a:pt x="145139" y="482854"/>
                  </a:lnTo>
                  <a:cubicBezTo>
                    <a:pt x="65006" y="482854"/>
                    <a:pt x="0" y="442468"/>
                    <a:pt x="0" y="392684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97616" cy="495554"/>
            </a:xfrm>
            <a:custGeom>
              <a:avLst/>
              <a:gdLst/>
              <a:ahLst/>
              <a:cxnLst/>
              <a:rect r="r" b="b" t="t" l="l"/>
              <a:pathLst>
                <a:path h="495554" w="797616">
                  <a:moveTo>
                    <a:pt x="0" y="96520"/>
                  </a:moveTo>
                  <a:cubicBezTo>
                    <a:pt x="0" y="43180"/>
                    <a:pt x="69503" y="0"/>
                    <a:pt x="155360" y="0"/>
                  </a:cubicBezTo>
                  <a:lnTo>
                    <a:pt x="642290" y="0"/>
                  </a:lnTo>
                  <a:lnTo>
                    <a:pt x="642290" y="6350"/>
                  </a:lnTo>
                  <a:lnTo>
                    <a:pt x="642290" y="0"/>
                  </a:lnTo>
                  <a:cubicBezTo>
                    <a:pt x="728147" y="0"/>
                    <a:pt x="797616" y="43180"/>
                    <a:pt x="797616" y="96520"/>
                  </a:cubicBezTo>
                  <a:lnTo>
                    <a:pt x="787429" y="96520"/>
                  </a:lnTo>
                  <a:lnTo>
                    <a:pt x="797616" y="96520"/>
                  </a:lnTo>
                  <a:lnTo>
                    <a:pt x="797616" y="399034"/>
                  </a:lnTo>
                  <a:lnTo>
                    <a:pt x="787429" y="399034"/>
                  </a:lnTo>
                  <a:lnTo>
                    <a:pt x="797616" y="399034"/>
                  </a:lnTo>
                  <a:cubicBezTo>
                    <a:pt x="797616" y="452374"/>
                    <a:pt x="728147" y="495554"/>
                    <a:pt x="642290" y="495554"/>
                  </a:cubicBezTo>
                  <a:lnTo>
                    <a:pt x="642290" y="489204"/>
                  </a:lnTo>
                  <a:lnTo>
                    <a:pt x="642290" y="495554"/>
                  </a:lnTo>
                  <a:lnTo>
                    <a:pt x="155360" y="495554"/>
                  </a:lnTo>
                  <a:lnTo>
                    <a:pt x="155360" y="489204"/>
                  </a:lnTo>
                  <a:lnTo>
                    <a:pt x="155360" y="495554"/>
                  </a:lnTo>
                  <a:cubicBezTo>
                    <a:pt x="69503" y="495554"/>
                    <a:pt x="0" y="452374"/>
                    <a:pt x="0" y="399034"/>
                  </a:cubicBezTo>
                  <a:lnTo>
                    <a:pt x="0" y="96520"/>
                  </a:lnTo>
                  <a:lnTo>
                    <a:pt x="10221" y="96520"/>
                  </a:lnTo>
                  <a:lnTo>
                    <a:pt x="0" y="96520"/>
                  </a:lnTo>
                  <a:moveTo>
                    <a:pt x="20442" y="96520"/>
                  </a:moveTo>
                  <a:lnTo>
                    <a:pt x="20442" y="399034"/>
                  </a:lnTo>
                  <a:lnTo>
                    <a:pt x="10221" y="399034"/>
                  </a:lnTo>
                  <a:lnTo>
                    <a:pt x="20442" y="399034"/>
                  </a:lnTo>
                  <a:cubicBezTo>
                    <a:pt x="20442" y="445262"/>
                    <a:pt x="80746" y="482854"/>
                    <a:pt x="155360" y="482854"/>
                  </a:cubicBezTo>
                  <a:lnTo>
                    <a:pt x="642290" y="482854"/>
                  </a:lnTo>
                  <a:cubicBezTo>
                    <a:pt x="716699" y="482854"/>
                    <a:pt x="777208" y="445389"/>
                    <a:pt x="777208" y="399034"/>
                  </a:cubicBezTo>
                  <a:lnTo>
                    <a:pt x="777208" y="96520"/>
                  </a:lnTo>
                  <a:cubicBezTo>
                    <a:pt x="777208" y="50292"/>
                    <a:pt x="716903" y="12700"/>
                    <a:pt x="642290" y="12700"/>
                  </a:cubicBezTo>
                  <a:lnTo>
                    <a:pt x="155360" y="12700"/>
                  </a:lnTo>
                  <a:lnTo>
                    <a:pt x="155360" y="6350"/>
                  </a:lnTo>
                  <a:lnTo>
                    <a:pt x="155360" y="12700"/>
                  </a:lnTo>
                  <a:cubicBezTo>
                    <a:pt x="80746" y="12700"/>
                    <a:pt x="20442" y="50165"/>
                    <a:pt x="20442" y="9652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3543674" y="4748796"/>
            <a:ext cx="598170" cy="371624"/>
            <a:chOff x="0" y="0"/>
            <a:chExt cx="797560" cy="495498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797560" cy="495498"/>
              <a:chOff x="0" y="0"/>
              <a:chExt cx="797560" cy="495498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10221" y="6350"/>
                <a:ext cx="777208" cy="482854"/>
              </a:xfrm>
              <a:custGeom>
                <a:avLst/>
                <a:gdLst/>
                <a:ahLst/>
                <a:cxnLst/>
                <a:rect r="r" b="b" t="t" l="l"/>
                <a:pathLst>
                  <a:path h="482854" w="777208">
                    <a:moveTo>
                      <a:pt x="0" y="90170"/>
                    </a:moveTo>
                    <a:cubicBezTo>
                      <a:pt x="0" y="40386"/>
                      <a:pt x="65006" y="0"/>
                      <a:pt x="145139" y="0"/>
                    </a:cubicBezTo>
                    <a:lnTo>
                      <a:pt x="632069" y="0"/>
                    </a:lnTo>
                    <a:cubicBezTo>
                      <a:pt x="712202" y="0"/>
                      <a:pt x="777208" y="40386"/>
                      <a:pt x="777208" y="90170"/>
                    </a:cubicBezTo>
                    <a:lnTo>
                      <a:pt x="777208" y="392684"/>
                    </a:lnTo>
                    <a:cubicBezTo>
                      <a:pt x="777208" y="442468"/>
                      <a:pt x="712202" y="482854"/>
                      <a:pt x="632069" y="482854"/>
                    </a:cubicBezTo>
                    <a:lnTo>
                      <a:pt x="145139" y="482854"/>
                    </a:lnTo>
                    <a:cubicBezTo>
                      <a:pt x="65006" y="482854"/>
                      <a:pt x="0" y="442468"/>
                      <a:pt x="0" y="392684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797616" cy="495554"/>
              </a:xfrm>
              <a:custGeom>
                <a:avLst/>
                <a:gdLst/>
                <a:ahLst/>
                <a:cxnLst/>
                <a:rect r="r" b="b" t="t" l="l"/>
                <a:pathLst>
                  <a:path h="495554" w="797616">
                    <a:moveTo>
                      <a:pt x="0" y="96520"/>
                    </a:moveTo>
                    <a:cubicBezTo>
                      <a:pt x="0" y="43180"/>
                      <a:pt x="69503" y="0"/>
                      <a:pt x="155360" y="0"/>
                    </a:cubicBezTo>
                    <a:lnTo>
                      <a:pt x="642290" y="0"/>
                    </a:lnTo>
                    <a:lnTo>
                      <a:pt x="642290" y="6350"/>
                    </a:lnTo>
                    <a:lnTo>
                      <a:pt x="642290" y="0"/>
                    </a:lnTo>
                    <a:cubicBezTo>
                      <a:pt x="728147" y="0"/>
                      <a:pt x="797616" y="43180"/>
                      <a:pt x="797616" y="96520"/>
                    </a:cubicBezTo>
                    <a:lnTo>
                      <a:pt x="787429" y="96520"/>
                    </a:lnTo>
                    <a:lnTo>
                      <a:pt x="797616" y="96520"/>
                    </a:lnTo>
                    <a:lnTo>
                      <a:pt x="797616" y="399034"/>
                    </a:lnTo>
                    <a:lnTo>
                      <a:pt x="787429" y="399034"/>
                    </a:lnTo>
                    <a:lnTo>
                      <a:pt x="797616" y="399034"/>
                    </a:lnTo>
                    <a:cubicBezTo>
                      <a:pt x="797616" y="452374"/>
                      <a:pt x="728147" y="495554"/>
                      <a:pt x="642290" y="495554"/>
                    </a:cubicBezTo>
                    <a:lnTo>
                      <a:pt x="642290" y="489204"/>
                    </a:lnTo>
                    <a:lnTo>
                      <a:pt x="642290" y="495554"/>
                    </a:lnTo>
                    <a:lnTo>
                      <a:pt x="155360" y="495554"/>
                    </a:lnTo>
                    <a:lnTo>
                      <a:pt x="155360" y="489204"/>
                    </a:lnTo>
                    <a:lnTo>
                      <a:pt x="155360" y="495554"/>
                    </a:lnTo>
                    <a:cubicBezTo>
                      <a:pt x="69503" y="495554"/>
                      <a:pt x="0" y="452374"/>
                      <a:pt x="0" y="399034"/>
                    </a:cubicBezTo>
                    <a:lnTo>
                      <a:pt x="0" y="96520"/>
                    </a:lnTo>
                    <a:lnTo>
                      <a:pt x="10221" y="96520"/>
                    </a:lnTo>
                    <a:lnTo>
                      <a:pt x="0" y="96520"/>
                    </a:lnTo>
                    <a:moveTo>
                      <a:pt x="20442" y="96520"/>
                    </a:moveTo>
                    <a:lnTo>
                      <a:pt x="20442" y="399034"/>
                    </a:lnTo>
                    <a:lnTo>
                      <a:pt x="10221" y="399034"/>
                    </a:lnTo>
                    <a:lnTo>
                      <a:pt x="20442" y="399034"/>
                    </a:lnTo>
                    <a:cubicBezTo>
                      <a:pt x="20442" y="445262"/>
                      <a:pt x="80746" y="482854"/>
                      <a:pt x="155360" y="482854"/>
                    </a:cubicBezTo>
                    <a:lnTo>
                      <a:pt x="642290" y="482854"/>
                    </a:lnTo>
                    <a:cubicBezTo>
                      <a:pt x="716699" y="482854"/>
                      <a:pt x="777208" y="445389"/>
                      <a:pt x="777208" y="399034"/>
                    </a:cubicBezTo>
                    <a:lnTo>
                      <a:pt x="777208" y="96520"/>
                    </a:lnTo>
                    <a:cubicBezTo>
                      <a:pt x="777208" y="50292"/>
                      <a:pt x="716903" y="12700"/>
                      <a:pt x="642290" y="12700"/>
                    </a:cubicBezTo>
                    <a:lnTo>
                      <a:pt x="155360" y="12700"/>
                    </a:lnTo>
                    <a:lnTo>
                      <a:pt x="155360" y="6350"/>
                    </a:lnTo>
                    <a:lnTo>
                      <a:pt x="155360" y="12700"/>
                    </a:lnTo>
                    <a:cubicBezTo>
                      <a:pt x="80746" y="12700"/>
                      <a:pt x="20442" y="50165"/>
                      <a:pt x="20442" y="96520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grpSp>
          <p:nvGrpSpPr>
            <p:cNvPr name="Group 47" id="47"/>
            <p:cNvGrpSpPr/>
            <p:nvPr/>
          </p:nvGrpSpPr>
          <p:grpSpPr>
            <a:xfrm rot="0">
              <a:off x="24430" y="50007"/>
              <a:ext cx="748701" cy="420887"/>
              <a:chOff x="0" y="0"/>
              <a:chExt cx="748701" cy="420887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748701" cy="420887"/>
              </a:xfrm>
              <a:custGeom>
                <a:avLst/>
                <a:gdLst/>
                <a:ahLst/>
                <a:cxnLst/>
                <a:rect r="r" b="b" t="t" l="l"/>
                <a:pathLst>
                  <a:path h="420887" w="748701">
                    <a:moveTo>
                      <a:pt x="0" y="0"/>
                    </a:moveTo>
                    <a:lnTo>
                      <a:pt x="748701" y="0"/>
                    </a:lnTo>
                    <a:lnTo>
                      <a:pt x="748701" y="420887"/>
                    </a:lnTo>
                    <a:lnTo>
                      <a:pt x="0" y="42088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9525"/>
                <a:ext cx="748701" cy="430412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1962"/>
                  </a:lnSpc>
                </a:pPr>
                <a:r>
                  <a:rPr lang="en-US" sz="1560">
                    <a:solidFill>
                      <a:srgbClr val="DCD7E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2022</a:t>
                </a:r>
              </a:p>
            </p:txBody>
          </p:sp>
        </p:grpSp>
      </p:grpSp>
      <p:grpSp>
        <p:nvGrpSpPr>
          <p:cNvPr name="Group 50" id="50"/>
          <p:cNvGrpSpPr/>
          <p:nvPr/>
        </p:nvGrpSpPr>
        <p:grpSpPr>
          <a:xfrm rot="0">
            <a:off x="1932888" y="4758472"/>
            <a:ext cx="598015" cy="371624"/>
            <a:chOff x="0" y="0"/>
            <a:chExt cx="797353" cy="495498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0" y="0"/>
              <a:ext cx="797353" cy="495498"/>
              <a:chOff x="0" y="0"/>
              <a:chExt cx="797353" cy="495498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0218" y="6350"/>
                <a:ext cx="777006" cy="482854"/>
              </a:xfrm>
              <a:custGeom>
                <a:avLst/>
                <a:gdLst/>
                <a:ahLst/>
                <a:cxnLst/>
                <a:rect r="r" b="b" t="t" l="l"/>
                <a:pathLst>
                  <a:path h="482854" w="777006">
                    <a:moveTo>
                      <a:pt x="0" y="90170"/>
                    </a:moveTo>
                    <a:cubicBezTo>
                      <a:pt x="0" y="40386"/>
                      <a:pt x="64989" y="0"/>
                      <a:pt x="145101" y="0"/>
                    </a:cubicBezTo>
                    <a:lnTo>
                      <a:pt x="631905" y="0"/>
                    </a:lnTo>
                    <a:cubicBezTo>
                      <a:pt x="712017" y="0"/>
                      <a:pt x="777006" y="40386"/>
                      <a:pt x="777006" y="90170"/>
                    </a:cubicBezTo>
                    <a:lnTo>
                      <a:pt x="777006" y="392684"/>
                    </a:lnTo>
                    <a:cubicBezTo>
                      <a:pt x="777006" y="442468"/>
                      <a:pt x="712017" y="482854"/>
                      <a:pt x="631905" y="482854"/>
                    </a:cubicBezTo>
                    <a:lnTo>
                      <a:pt x="145101" y="482854"/>
                    </a:lnTo>
                    <a:cubicBezTo>
                      <a:pt x="64989" y="482854"/>
                      <a:pt x="0" y="442468"/>
                      <a:pt x="0" y="392684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797409" cy="495554"/>
              </a:xfrm>
              <a:custGeom>
                <a:avLst/>
                <a:gdLst/>
                <a:ahLst/>
                <a:cxnLst/>
                <a:rect r="r" b="b" t="t" l="l"/>
                <a:pathLst>
                  <a:path h="495554" w="797409">
                    <a:moveTo>
                      <a:pt x="0" y="96520"/>
                    </a:moveTo>
                    <a:cubicBezTo>
                      <a:pt x="0" y="43180"/>
                      <a:pt x="69485" y="0"/>
                      <a:pt x="155319" y="0"/>
                    </a:cubicBezTo>
                    <a:lnTo>
                      <a:pt x="642123" y="0"/>
                    </a:lnTo>
                    <a:lnTo>
                      <a:pt x="642123" y="6350"/>
                    </a:lnTo>
                    <a:lnTo>
                      <a:pt x="642123" y="0"/>
                    </a:lnTo>
                    <a:cubicBezTo>
                      <a:pt x="727958" y="0"/>
                      <a:pt x="797409" y="43180"/>
                      <a:pt x="797409" y="96520"/>
                    </a:cubicBezTo>
                    <a:lnTo>
                      <a:pt x="787224" y="96520"/>
                    </a:lnTo>
                    <a:lnTo>
                      <a:pt x="797409" y="96520"/>
                    </a:lnTo>
                    <a:lnTo>
                      <a:pt x="797409" y="399034"/>
                    </a:lnTo>
                    <a:lnTo>
                      <a:pt x="787224" y="399034"/>
                    </a:lnTo>
                    <a:lnTo>
                      <a:pt x="797409" y="399034"/>
                    </a:lnTo>
                    <a:cubicBezTo>
                      <a:pt x="797409" y="452374"/>
                      <a:pt x="727958" y="495554"/>
                      <a:pt x="642123" y="495554"/>
                    </a:cubicBezTo>
                    <a:lnTo>
                      <a:pt x="642123" y="489204"/>
                    </a:lnTo>
                    <a:lnTo>
                      <a:pt x="642123" y="495554"/>
                    </a:lnTo>
                    <a:lnTo>
                      <a:pt x="155319" y="495554"/>
                    </a:lnTo>
                    <a:lnTo>
                      <a:pt x="155319" y="489204"/>
                    </a:lnTo>
                    <a:lnTo>
                      <a:pt x="155319" y="495554"/>
                    </a:lnTo>
                    <a:cubicBezTo>
                      <a:pt x="69485" y="495554"/>
                      <a:pt x="0" y="452374"/>
                      <a:pt x="0" y="399034"/>
                    </a:cubicBezTo>
                    <a:lnTo>
                      <a:pt x="0" y="96520"/>
                    </a:lnTo>
                    <a:lnTo>
                      <a:pt x="10218" y="96520"/>
                    </a:lnTo>
                    <a:lnTo>
                      <a:pt x="0" y="96520"/>
                    </a:lnTo>
                    <a:moveTo>
                      <a:pt x="20437" y="96520"/>
                    </a:moveTo>
                    <a:lnTo>
                      <a:pt x="20437" y="399034"/>
                    </a:lnTo>
                    <a:lnTo>
                      <a:pt x="10218" y="399034"/>
                    </a:lnTo>
                    <a:lnTo>
                      <a:pt x="20437" y="399034"/>
                    </a:lnTo>
                    <a:cubicBezTo>
                      <a:pt x="20437" y="445262"/>
                      <a:pt x="80725" y="482854"/>
                      <a:pt x="155319" y="482854"/>
                    </a:cubicBezTo>
                    <a:lnTo>
                      <a:pt x="642123" y="482854"/>
                    </a:lnTo>
                    <a:cubicBezTo>
                      <a:pt x="716513" y="482854"/>
                      <a:pt x="777006" y="445389"/>
                      <a:pt x="777006" y="399034"/>
                    </a:cubicBezTo>
                    <a:lnTo>
                      <a:pt x="777006" y="96520"/>
                    </a:lnTo>
                    <a:cubicBezTo>
                      <a:pt x="777006" y="50292"/>
                      <a:pt x="716717" y="12700"/>
                      <a:pt x="642123" y="12700"/>
                    </a:cubicBezTo>
                    <a:lnTo>
                      <a:pt x="155319" y="12700"/>
                    </a:lnTo>
                    <a:lnTo>
                      <a:pt x="155319" y="6350"/>
                    </a:lnTo>
                    <a:lnTo>
                      <a:pt x="155319" y="12700"/>
                    </a:lnTo>
                    <a:cubicBezTo>
                      <a:pt x="80725" y="12700"/>
                      <a:pt x="20437" y="50165"/>
                      <a:pt x="20437" y="96520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50309" y="115457"/>
              <a:ext cx="696735" cy="293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25"/>
                </a:lnSpc>
                <a:spcBef>
                  <a:spcPct val="0"/>
                </a:spcBef>
              </a:pPr>
              <a:r>
                <a:rPr lang="en-US" sz="162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2008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5777007" y="4814430"/>
            <a:ext cx="549139" cy="315665"/>
            <a:chOff x="0" y="0"/>
            <a:chExt cx="732185" cy="420887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732185" cy="420887"/>
            </a:xfrm>
            <a:custGeom>
              <a:avLst/>
              <a:gdLst/>
              <a:ahLst/>
              <a:cxnLst/>
              <a:rect r="r" b="b" t="t" l="l"/>
              <a:pathLst>
                <a:path h="420887" w="732185">
                  <a:moveTo>
                    <a:pt x="0" y="0"/>
                  </a:moveTo>
                  <a:lnTo>
                    <a:pt x="732185" y="0"/>
                  </a:lnTo>
                  <a:lnTo>
                    <a:pt x="732185" y="420887"/>
                  </a:lnTo>
                  <a:lnTo>
                    <a:pt x="0" y="4208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9525"/>
              <a:ext cx="732185" cy="430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1962"/>
                </a:lnSpc>
                <a:spcBef>
                  <a:spcPct val="0"/>
                </a:spcBef>
              </a:pPr>
              <a:r>
                <a:rPr lang="en-US" sz="156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2025</a:t>
              </a:r>
            </a:p>
          </p:txBody>
        </p:sp>
      </p:grpSp>
      <p:sp>
        <p:nvSpPr>
          <p:cNvPr name="Freeform 58" id="58" descr="preencoded.png"/>
          <p:cNvSpPr/>
          <p:nvPr/>
        </p:nvSpPr>
        <p:spPr>
          <a:xfrm flipH="false" flipV="false" rot="0">
            <a:off x="1063409" y="1392967"/>
            <a:ext cx="2503735" cy="1515964"/>
          </a:xfrm>
          <a:custGeom>
            <a:avLst/>
            <a:gdLst/>
            <a:ahLst/>
            <a:cxnLst/>
            <a:rect r="r" b="b" t="t" l="l"/>
            <a:pathLst>
              <a:path h="1515964" w="2503735">
                <a:moveTo>
                  <a:pt x="0" y="0"/>
                </a:moveTo>
                <a:lnTo>
                  <a:pt x="2503735" y="0"/>
                </a:lnTo>
                <a:lnTo>
                  <a:pt x="2503735" y="1515964"/>
                </a:lnTo>
                <a:lnTo>
                  <a:pt x="0" y="1515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5" t="0" r="-75" b="0"/>
            </a:stretch>
          </a:blipFill>
        </p:spPr>
      </p:sp>
      <p:grpSp>
        <p:nvGrpSpPr>
          <p:cNvPr name="Group 59" id="59"/>
          <p:cNvGrpSpPr/>
          <p:nvPr/>
        </p:nvGrpSpPr>
        <p:grpSpPr>
          <a:xfrm rot="0">
            <a:off x="349089" y="3108956"/>
            <a:ext cx="3803712" cy="1155660"/>
            <a:chOff x="0" y="0"/>
            <a:chExt cx="5071616" cy="154088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5071616" cy="1540880"/>
            </a:xfrm>
            <a:custGeom>
              <a:avLst/>
              <a:gdLst/>
              <a:ahLst/>
              <a:cxnLst/>
              <a:rect r="r" b="b" t="t" l="l"/>
              <a:pathLst>
                <a:path h="1540880" w="5071616">
                  <a:moveTo>
                    <a:pt x="0" y="0"/>
                  </a:moveTo>
                  <a:lnTo>
                    <a:pt x="5071616" y="0"/>
                  </a:lnTo>
                  <a:lnTo>
                    <a:pt x="5071616" y="1540880"/>
                  </a:lnTo>
                  <a:lnTo>
                    <a:pt x="0" y="1540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47625"/>
              <a:ext cx="5071616" cy="15885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2319"/>
                </a:lnSpc>
                <a:spcBef>
                  <a:spcPct val="0"/>
                </a:spcBef>
              </a:pPr>
              <a:r>
                <a:rPr lang="en-US" sz="1449" strike="noStrike" u="none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Radeon R700 – ATI: Reformulado após a aquisição pela AMD em 2006, introduziu suporte ao Shader geométrico e, foi pioneiro no uso de memória GDDR5.</a:t>
              </a:r>
            </a:p>
          </p:txBody>
        </p:sp>
      </p:grpSp>
      <p:sp>
        <p:nvSpPr>
          <p:cNvPr name="Freeform 62" id="62" descr="preencoded.png"/>
          <p:cNvSpPr/>
          <p:nvPr/>
        </p:nvSpPr>
        <p:spPr>
          <a:xfrm flipH="false" flipV="false" rot="0">
            <a:off x="3707431" y="5560433"/>
            <a:ext cx="2312937" cy="1589335"/>
          </a:xfrm>
          <a:custGeom>
            <a:avLst/>
            <a:gdLst/>
            <a:ahLst/>
            <a:cxnLst/>
            <a:rect r="r" b="b" t="t" l="l"/>
            <a:pathLst>
              <a:path h="1589335" w="2312937">
                <a:moveTo>
                  <a:pt x="0" y="0"/>
                </a:moveTo>
                <a:lnTo>
                  <a:pt x="2312938" y="0"/>
                </a:lnTo>
                <a:lnTo>
                  <a:pt x="2312938" y="1589335"/>
                </a:lnTo>
                <a:lnTo>
                  <a:pt x="0" y="1589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" r="0" b="-6"/>
            </a:stretch>
          </a:blipFill>
        </p:spPr>
      </p:sp>
      <p:grpSp>
        <p:nvGrpSpPr>
          <p:cNvPr name="Group 63" id="63"/>
          <p:cNvGrpSpPr/>
          <p:nvPr/>
        </p:nvGrpSpPr>
        <p:grpSpPr>
          <a:xfrm rot="0">
            <a:off x="2739685" y="7452623"/>
            <a:ext cx="4243195" cy="1155660"/>
            <a:chOff x="0" y="0"/>
            <a:chExt cx="5657594" cy="154088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5657594" cy="1540880"/>
            </a:xfrm>
            <a:custGeom>
              <a:avLst/>
              <a:gdLst/>
              <a:ahLst/>
              <a:cxnLst/>
              <a:rect r="r" b="b" t="t" l="l"/>
              <a:pathLst>
                <a:path h="1540880" w="5657594">
                  <a:moveTo>
                    <a:pt x="0" y="0"/>
                  </a:moveTo>
                  <a:lnTo>
                    <a:pt x="5657594" y="0"/>
                  </a:lnTo>
                  <a:lnTo>
                    <a:pt x="5657594" y="1540880"/>
                  </a:lnTo>
                  <a:lnTo>
                    <a:pt x="0" y="1540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0" y="-47625"/>
              <a:ext cx="5657594" cy="15885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2319"/>
                </a:lnSpc>
                <a:spcBef>
                  <a:spcPct val="0"/>
                </a:spcBef>
              </a:pPr>
              <a:r>
                <a:rPr lang="en-US" sz="1449" strike="noStrike" u="none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GeForce séries 400 e 500 - Nvidia: Com a microarquitetura Fermi o GF100, tinha suporte a OpenGL 4.0 e Direct3D 11, mas nenhum modelo totalmente habilitado foi lançado.</a:t>
              </a:r>
            </a:p>
          </p:txBody>
        </p:sp>
      </p:grpSp>
      <p:sp>
        <p:nvSpPr>
          <p:cNvPr name="Freeform 66" id="66" descr="preencoded.png"/>
          <p:cNvSpPr/>
          <p:nvPr/>
        </p:nvSpPr>
        <p:spPr>
          <a:xfrm flipH="false" flipV="false" rot="0">
            <a:off x="6809660" y="1454741"/>
            <a:ext cx="2424856" cy="1727597"/>
          </a:xfrm>
          <a:custGeom>
            <a:avLst/>
            <a:gdLst/>
            <a:ahLst/>
            <a:cxnLst/>
            <a:rect r="r" b="b" t="t" l="l"/>
            <a:pathLst>
              <a:path h="1727597" w="2424856">
                <a:moveTo>
                  <a:pt x="0" y="0"/>
                </a:moveTo>
                <a:lnTo>
                  <a:pt x="2424856" y="0"/>
                </a:lnTo>
                <a:lnTo>
                  <a:pt x="2424856" y="1727598"/>
                </a:lnTo>
                <a:lnTo>
                  <a:pt x="0" y="1727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6" t="0" r="-186" b="0"/>
            </a:stretch>
          </a:blipFill>
        </p:spPr>
      </p:sp>
      <p:grpSp>
        <p:nvGrpSpPr>
          <p:cNvPr name="Group 67" id="67"/>
          <p:cNvGrpSpPr/>
          <p:nvPr/>
        </p:nvGrpSpPr>
        <p:grpSpPr>
          <a:xfrm rot="0">
            <a:off x="5787945" y="3305826"/>
            <a:ext cx="4371622" cy="891777"/>
            <a:chOff x="0" y="0"/>
            <a:chExt cx="5828829" cy="1189037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5828829" cy="1189037"/>
            </a:xfrm>
            <a:custGeom>
              <a:avLst/>
              <a:gdLst/>
              <a:ahLst/>
              <a:cxnLst/>
              <a:rect r="r" b="b" t="t" l="l"/>
              <a:pathLst>
                <a:path h="1189037" w="5828829">
                  <a:moveTo>
                    <a:pt x="0" y="0"/>
                  </a:moveTo>
                  <a:lnTo>
                    <a:pt x="5828829" y="0"/>
                  </a:lnTo>
                  <a:lnTo>
                    <a:pt x="5828829" y="1189037"/>
                  </a:lnTo>
                  <a:lnTo>
                    <a:pt x="0" y="1189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9" id="69"/>
            <p:cNvSpPr txBox="true"/>
            <p:nvPr/>
          </p:nvSpPr>
          <p:spPr>
            <a:xfrm>
              <a:off x="0" y="-47625"/>
              <a:ext cx="5828829" cy="12366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2319"/>
                </a:lnSpc>
                <a:spcBef>
                  <a:spcPct val="0"/>
                </a:spcBef>
              </a:pPr>
              <a:r>
                <a:rPr lang="en-US" sz="1449" strike="noStrike" u="none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Artic Islands séries 400 e 500 – AMD: Em 2010, a ATI foi renomeada para AMD e lançou as séries 400 e 500 que foram as primeiras a introduzir as GPUs Polaris.</a:t>
              </a:r>
            </a:p>
          </p:txBody>
        </p:sp>
      </p:grpSp>
      <p:sp>
        <p:nvSpPr>
          <p:cNvPr name="Freeform 70" id="70" descr="preencoded.png"/>
          <p:cNvSpPr/>
          <p:nvPr/>
        </p:nvSpPr>
        <p:spPr>
          <a:xfrm flipH="false" flipV="false" rot="0">
            <a:off x="9687198" y="5588413"/>
            <a:ext cx="2754362" cy="1372641"/>
          </a:xfrm>
          <a:custGeom>
            <a:avLst/>
            <a:gdLst/>
            <a:ahLst/>
            <a:cxnLst/>
            <a:rect r="r" b="b" t="t" l="l"/>
            <a:pathLst>
              <a:path h="1372641" w="2754362">
                <a:moveTo>
                  <a:pt x="0" y="0"/>
                </a:moveTo>
                <a:lnTo>
                  <a:pt x="2754363" y="0"/>
                </a:lnTo>
                <a:lnTo>
                  <a:pt x="2754363" y="1372641"/>
                </a:lnTo>
                <a:lnTo>
                  <a:pt x="0" y="13726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" t="0" r="-8" b="0"/>
            </a:stretch>
          </a:blipFill>
        </p:spPr>
      </p:sp>
      <p:grpSp>
        <p:nvGrpSpPr>
          <p:cNvPr name="Group 71" id="71"/>
          <p:cNvGrpSpPr/>
          <p:nvPr/>
        </p:nvGrpSpPr>
        <p:grpSpPr>
          <a:xfrm rot="0">
            <a:off x="8770168" y="7309748"/>
            <a:ext cx="4327229" cy="1441410"/>
            <a:chOff x="0" y="0"/>
            <a:chExt cx="5769639" cy="192188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5769639" cy="1921880"/>
            </a:xfrm>
            <a:custGeom>
              <a:avLst/>
              <a:gdLst/>
              <a:ahLst/>
              <a:cxnLst/>
              <a:rect r="r" b="b" t="t" l="l"/>
              <a:pathLst>
                <a:path h="1921880" w="5769639">
                  <a:moveTo>
                    <a:pt x="0" y="0"/>
                  </a:moveTo>
                  <a:lnTo>
                    <a:pt x="5769639" y="0"/>
                  </a:lnTo>
                  <a:lnTo>
                    <a:pt x="5769639" y="1921880"/>
                  </a:lnTo>
                  <a:lnTo>
                    <a:pt x="0" y="1921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3" id="73"/>
            <p:cNvSpPr txBox="true"/>
            <p:nvPr/>
          </p:nvSpPr>
          <p:spPr>
            <a:xfrm>
              <a:off x="0" y="-47625"/>
              <a:ext cx="5769639" cy="19695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2319"/>
                </a:lnSpc>
                <a:spcBef>
                  <a:spcPct val="0"/>
                </a:spcBef>
              </a:pPr>
              <a:r>
                <a:rPr lang="en-US" sz="1449" strike="noStrike" u="none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GeForce GTX séries 16 e RTX séries 20 – Nvidia: A série 16 estreou a memória GDDR6, enquanto a série 20 introduziu ray tracing em tempo real, otimizados para processar quadtrees, hierarquias esféricas e testes de colisão.</a:t>
              </a:r>
            </a:p>
          </p:txBody>
        </p:sp>
      </p:grpSp>
      <p:sp>
        <p:nvSpPr>
          <p:cNvPr name="Freeform 74" id="74" descr="preencoded.png"/>
          <p:cNvSpPr/>
          <p:nvPr/>
        </p:nvSpPr>
        <p:spPr>
          <a:xfrm flipH="false" flipV="false" rot="0">
            <a:off x="12577348" y="2024860"/>
            <a:ext cx="2530822" cy="1160561"/>
          </a:xfrm>
          <a:custGeom>
            <a:avLst/>
            <a:gdLst/>
            <a:ahLst/>
            <a:cxnLst/>
            <a:rect r="r" b="b" t="t" l="l"/>
            <a:pathLst>
              <a:path h="1160561" w="2530822">
                <a:moveTo>
                  <a:pt x="0" y="0"/>
                </a:moveTo>
                <a:lnTo>
                  <a:pt x="2530822" y="0"/>
                </a:lnTo>
                <a:lnTo>
                  <a:pt x="2530822" y="1160561"/>
                </a:lnTo>
                <a:lnTo>
                  <a:pt x="0" y="11605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" r="0" b="-8"/>
            </a:stretch>
          </a:blipFill>
        </p:spPr>
      </p:sp>
      <p:grpSp>
        <p:nvGrpSpPr>
          <p:cNvPr name="Group 75" id="75"/>
          <p:cNvGrpSpPr/>
          <p:nvPr/>
        </p:nvGrpSpPr>
        <p:grpSpPr>
          <a:xfrm rot="0">
            <a:off x="12232992" y="3735129"/>
            <a:ext cx="3219533" cy="339030"/>
            <a:chOff x="0" y="0"/>
            <a:chExt cx="4292711" cy="45204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4292711" cy="452040"/>
            </a:xfrm>
            <a:custGeom>
              <a:avLst/>
              <a:gdLst/>
              <a:ahLst/>
              <a:cxnLst/>
              <a:rect r="r" b="b" t="t" l="l"/>
              <a:pathLst>
                <a:path h="452040" w="4292711">
                  <a:moveTo>
                    <a:pt x="0" y="0"/>
                  </a:moveTo>
                  <a:lnTo>
                    <a:pt x="4292711" y="0"/>
                  </a:lnTo>
                  <a:lnTo>
                    <a:pt x="4292711" y="452040"/>
                  </a:lnTo>
                  <a:lnTo>
                    <a:pt x="0" y="452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7" id="77"/>
            <p:cNvSpPr txBox="true"/>
            <p:nvPr/>
          </p:nvSpPr>
          <p:spPr>
            <a:xfrm>
              <a:off x="0" y="-47625"/>
              <a:ext cx="4292711" cy="499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2319"/>
                </a:lnSpc>
                <a:spcBef>
                  <a:spcPct val="0"/>
                </a:spcBef>
              </a:pPr>
              <a:r>
                <a:rPr lang="en-US" sz="1449" strike="noStrike" u="none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AMD Radeon RX séries 7000 </a:t>
              </a:r>
            </a:p>
          </p:txBody>
        </p:sp>
      </p:grpSp>
      <p:sp>
        <p:nvSpPr>
          <p:cNvPr name="Freeform 78" id="78" descr="preencoded.png"/>
          <p:cNvSpPr/>
          <p:nvPr/>
        </p:nvSpPr>
        <p:spPr>
          <a:xfrm flipH="false" flipV="false" rot="0">
            <a:off x="14683920" y="5905633"/>
            <a:ext cx="2754363" cy="1401366"/>
          </a:xfrm>
          <a:custGeom>
            <a:avLst/>
            <a:gdLst/>
            <a:ahLst/>
            <a:cxnLst/>
            <a:rect r="r" b="b" t="t" l="l"/>
            <a:pathLst>
              <a:path h="1401366" w="2754363">
                <a:moveTo>
                  <a:pt x="0" y="0"/>
                </a:moveTo>
                <a:lnTo>
                  <a:pt x="2754362" y="0"/>
                </a:lnTo>
                <a:lnTo>
                  <a:pt x="2754362" y="1401366"/>
                </a:lnTo>
                <a:lnTo>
                  <a:pt x="0" y="14013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" t="0" r="-12" b="0"/>
            </a:stretch>
          </a:blipFill>
        </p:spPr>
      </p:sp>
      <p:grpSp>
        <p:nvGrpSpPr>
          <p:cNvPr name="Group 79" id="79"/>
          <p:cNvGrpSpPr/>
          <p:nvPr/>
        </p:nvGrpSpPr>
        <p:grpSpPr>
          <a:xfrm rot="0">
            <a:off x="14183292" y="7589167"/>
            <a:ext cx="3755619" cy="584160"/>
            <a:chOff x="0" y="0"/>
            <a:chExt cx="5007493" cy="77888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5007493" cy="778880"/>
            </a:xfrm>
            <a:custGeom>
              <a:avLst/>
              <a:gdLst/>
              <a:ahLst/>
              <a:cxnLst/>
              <a:rect r="r" b="b" t="t" l="l"/>
              <a:pathLst>
                <a:path h="778880" w="5007493">
                  <a:moveTo>
                    <a:pt x="0" y="0"/>
                  </a:moveTo>
                  <a:lnTo>
                    <a:pt x="5007493" y="0"/>
                  </a:lnTo>
                  <a:lnTo>
                    <a:pt x="5007493" y="778880"/>
                  </a:lnTo>
                  <a:lnTo>
                    <a:pt x="0" y="778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1" id="81"/>
            <p:cNvSpPr txBox="true"/>
            <p:nvPr/>
          </p:nvSpPr>
          <p:spPr>
            <a:xfrm>
              <a:off x="0" y="-47625"/>
              <a:ext cx="5007493" cy="8265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2319"/>
                </a:lnSpc>
                <a:spcBef>
                  <a:spcPct val="0"/>
                </a:spcBef>
              </a:pPr>
              <a:r>
                <a:rPr lang="en-US" sz="1449" strike="noStrike" u="none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Lançamento Nvidia GeForce série RTX 5000, AMD série RX 9070.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073001"/>
          </a:xfrm>
          <a:custGeom>
            <a:avLst/>
            <a:gdLst/>
            <a:ahLst/>
            <a:cxnLst/>
            <a:rect r="r" b="b" t="t" l="l"/>
            <a:pathLst>
              <a:path h="3073001" w="18288000">
                <a:moveTo>
                  <a:pt x="0" y="0"/>
                </a:moveTo>
                <a:lnTo>
                  <a:pt x="18288000" y="0"/>
                </a:lnTo>
                <a:lnTo>
                  <a:pt x="18288000" y="3073001"/>
                </a:lnTo>
                <a:lnTo>
                  <a:pt x="0" y="30730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" t="0" r="-15" b="-11308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3823" y="3169171"/>
            <a:ext cx="9117698" cy="895134"/>
            <a:chOff x="0" y="0"/>
            <a:chExt cx="12156931" cy="11935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56931" cy="1193512"/>
            </a:xfrm>
            <a:custGeom>
              <a:avLst/>
              <a:gdLst/>
              <a:ahLst/>
              <a:cxnLst/>
              <a:rect r="r" b="b" t="t" l="l"/>
              <a:pathLst>
                <a:path h="1193512" w="12156931">
                  <a:moveTo>
                    <a:pt x="0" y="0"/>
                  </a:moveTo>
                  <a:lnTo>
                    <a:pt x="12156931" y="0"/>
                  </a:lnTo>
                  <a:lnTo>
                    <a:pt x="12156931" y="1193512"/>
                  </a:lnTo>
                  <a:lnTo>
                    <a:pt x="0" y="11935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2156931" cy="12030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567"/>
                </a:lnSpc>
              </a:pPr>
              <a:r>
                <a:rPr lang="en-US" sz="4475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Processo de Renderização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3823" y="4064305"/>
            <a:ext cx="16188134" cy="875705"/>
            <a:chOff x="0" y="0"/>
            <a:chExt cx="21584178" cy="11676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584177" cy="1167607"/>
            </a:xfrm>
            <a:custGeom>
              <a:avLst/>
              <a:gdLst/>
              <a:ahLst/>
              <a:cxnLst/>
              <a:rect r="r" b="b" t="t" l="l"/>
              <a:pathLst>
                <a:path h="1167607" w="21584177">
                  <a:moveTo>
                    <a:pt x="0" y="0"/>
                  </a:moveTo>
                  <a:lnTo>
                    <a:pt x="21584177" y="0"/>
                  </a:lnTo>
                  <a:lnTo>
                    <a:pt x="21584177" y="1167607"/>
                  </a:lnTo>
                  <a:lnTo>
                    <a:pt x="0" y="1167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21584178" cy="12533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4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É o processo de finalização de imagens digitais ou modelos 3D, combinando sombras, iluminação e texturas para gerar o resultado final. É usada em videogames, filmes animados e projetos arquitetônicos.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3823" y="5217698"/>
            <a:ext cx="4918478" cy="665343"/>
            <a:chOff x="0" y="0"/>
            <a:chExt cx="6546019" cy="8855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46018" cy="885508"/>
            </a:xfrm>
            <a:custGeom>
              <a:avLst/>
              <a:gdLst/>
              <a:ahLst/>
              <a:cxnLst/>
              <a:rect r="r" b="b" t="t" l="l"/>
              <a:pathLst>
                <a:path h="885508" w="6546018">
                  <a:moveTo>
                    <a:pt x="0" y="0"/>
                  </a:moveTo>
                  <a:lnTo>
                    <a:pt x="6546018" y="0"/>
                  </a:lnTo>
                  <a:lnTo>
                    <a:pt x="6546018" y="885508"/>
                  </a:lnTo>
                  <a:lnTo>
                    <a:pt x="0" y="8855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6546019" cy="8950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3"/>
                </a:lnSpc>
              </a:pPr>
              <a:r>
                <a:rPr lang="en-US" sz="3337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Tecnologias Populares</a:t>
              </a:r>
            </a:p>
          </p:txBody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660360" y="6054989"/>
            <a:ext cx="3574048" cy="2208867"/>
          </a:xfrm>
          <a:custGeom>
            <a:avLst/>
            <a:gdLst/>
            <a:ahLst/>
            <a:cxnLst/>
            <a:rect r="r" b="b" t="t" l="l"/>
            <a:pathLst>
              <a:path h="2208867" w="3574048">
                <a:moveTo>
                  <a:pt x="0" y="0"/>
                </a:moveTo>
                <a:lnTo>
                  <a:pt x="3574049" y="0"/>
                </a:lnTo>
                <a:lnTo>
                  <a:pt x="3574049" y="2208867"/>
                </a:lnTo>
                <a:lnTo>
                  <a:pt x="0" y="2208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" t="0" r="-52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60360" y="8406731"/>
            <a:ext cx="3550515" cy="529825"/>
            <a:chOff x="0" y="0"/>
            <a:chExt cx="4725392" cy="70514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25392" cy="705146"/>
            </a:xfrm>
            <a:custGeom>
              <a:avLst/>
              <a:gdLst/>
              <a:ahLst/>
              <a:cxnLst/>
              <a:rect r="r" b="b" t="t" l="l"/>
              <a:pathLst>
                <a:path h="705146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05146"/>
                  </a:lnTo>
                  <a:lnTo>
                    <a:pt x="0" y="7051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4725392" cy="72419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49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Ray tracing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83894" y="9011154"/>
            <a:ext cx="3526981" cy="829292"/>
            <a:chOff x="0" y="0"/>
            <a:chExt cx="4694071" cy="110370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694071" cy="1103707"/>
            </a:xfrm>
            <a:custGeom>
              <a:avLst/>
              <a:gdLst/>
              <a:ahLst/>
              <a:cxnLst/>
              <a:rect r="r" b="b" t="t" l="l"/>
              <a:pathLst>
                <a:path h="1103707" w="4694071">
                  <a:moveTo>
                    <a:pt x="0" y="0"/>
                  </a:moveTo>
                  <a:lnTo>
                    <a:pt x="4694071" y="0"/>
                  </a:lnTo>
                  <a:lnTo>
                    <a:pt x="4694071" y="1103707"/>
                  </a:lnTo>
                  <a:lnTo>
                    <a:pt x="0" y="1103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4694071" cy="11894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36"/>
                </a:lnSpc>
              </a:pPr>
              <a:r>
                <a:rPr lang="en-US" sz="19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Simula a luz natural com raios virtuais realistas.</a:t>
              </a:r>
            </a:p>
          </p:txBody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11323242" y="5662388"/>
            <a:ext cx="3697700" cy="2285329"/>
          </a:xfrm>
          <a:custGeom>
            <a:avLst/>
            <a:gdLst/>
            <a:ahLst/>
            <a:cxnLst/>
            <a:rect r="r" b="b" t="t" l="l"/>
            <a:pathLst>
              <a:path h="2285329" w="3697700">
                <a:moveTo>
                  <a:pt x="0" y="0"/>
                </a:moveTo>
                <a:lnTo>
                  <a:pt x="3697700" y="0"/>
                </a:lnTo>
                <a:lnTo>
                  <a:pt x="3697700" y="2285329"/>
                </a:lnTo>
                <a:lnTo>
                  <a:pt x="0" y="2285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3" t="0" r="-53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323242" y="7947717"/>
            <a:ext cx="3550515" cy="529825"/>
            <a:chOff x="0" y="0"/>
            <a:chExt cx="4725392" cy="70514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725392" cy="705146"/>
            </a:xfrm>
            <a:custGeom>
              <a:avLst/>
              <a:gdLst/>
              <a:ahLst/>
              <a:cxnLst/>
              <a:rect r="r" b="b" t="t" l="l"/>
              <a:pathLst>
                <a:path h="705146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05146"/>
                  </a:lnTo>
                  <a:lnTo>
                    <a:pt x="0" y="7051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4725392" cy="72419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49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Scanline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323242" y="8477542"/>
            <a:ext cx="6964758" cy="1610150"/>
            <a:chOff x="0" y="0"/>
            <a:chExt cx="10954824" cy="25325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954824" cy="2532595"/>
            </a:xfrm>
            <a:custGeom>
              <a:avLst/>
              <a:gdLst/>
              <a:ahLst/>
              <a:cxnLst/>
              <a:rect r="r" b="b" t="t" l="l"/>
              <a:pathLst>
                <a:path h="2532595" w="10954824">
                  <a:moveTo>
                    <a:pt x="0" y="0"/>
                  </a:moveTo>
                  <a:lnTo>
                    <a:pt x="10954824" y="0"/>
                  </a:lnTo>
                  <a:lnTo>
                    <a:pt x="10954824" y="2532595"/>
                  </a:lnTo>
                  <a:lnTo>
                    <a:pt x="0" y="25325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10954824" cy="26087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75"/>
                </a:lnSpc>
              </a:pPr>
              <a:r>
                <a:rPr lang="en-US" sz="1950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É um algoritmo rápido que trabalha com linhas, processando apenas a área visível pela câmera. Cada linha é tratada separadamente, identificando objetos intersectados e calculando as cores dos pixels correspondentes.</a:t>
              </a:r>
            </a:p>
          </p:txBody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5383262" y="6125800"/>
            <a:ext cx="3588687" cy="2217914"/>
          </a:xfrm>
          <a:custGeom>
            <a:avLst/>
            <a:gdLst/>
            <a:ahLst/>
            <a:cxnLst/>
            <a:rect r="r" b="b" t="t" l="l"/>
            <a:pathLst>
              <a:path h="2217914" w="3588687">
                <a:moveTo>
                  <a:pt x="0" y="0"/>
                </a:moveTo>
                <a:lnTo>
                  <a:pt x="3588686" y="0"/>
                </a:lnTo>
                <a:lnTo>
                  <a:pt x="3588686" y="2217914"/>
                </a:lnTo>
                <a:lnTo>
                  <a:pt x="0" y="22179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2" t="0" r="-52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5383262" y="8381814"/>
            <a:ext cx="3550515" cy="529825"/>
            <a:chOff x="0" y="0"/>
            <a:chExt cx="4725392" cy="70514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25392" cy="705146"/>
            </a:xfrm>
            <a:custGeom>
              <a:avLst/>
              <a:gdLst/>
              <a:ahLst/>
              <a:cxnLst/>
              <a:rect r="r" b="b" t="t" l="l"/>
              <a:pathLst>
                <a:path h="705146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05146"/>
                  </a:lnTo>
                  <a:lnTo>
                    <a:pt x="0" y="7051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4725392" cy="72419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49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Radiosidade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5383262" y="8950435"/>
            <a:ext cx="5492675" cy="1238867"/>
            <a:chOff x="0" y="0"/>
            <a:chExt cx="7310219" cy="164881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310220" cy="1648812"/>
            </a:xfrm>
            <a:custGeom>
              <a:avLst/>
              <a:gdLst/>
              <a:ahLst/>
              <a:cxnLst/>
              <a:rect r="r" b="b" t="t" l="l"/>
              <a:pathLst>
                <a:path h="1648812" w="7310220">
                  <a:moveTo>
                    <a:pt x="0" y="0"/>
                  </a:moveTo>
                  <a:lnTo>
                    <a:pt x="7310220" y="0"/>
                  </a:lnTo>
                  <a:lnTo>
                    <a:pt x="7310220" y="1648812"/>
                  </a:lnTo>
                  <a:lnTo>
                    <a:pt x="0" y="16488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7310219" cy="17345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36"/>
                </a:lnSpc>
              </a:pPr>
              <a:r>
                <a:rPr lang="en-US" sz="19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Simula a reflexão de luz em superfícies difusas, fazendo com que cada pixel tenha sua própria cor e influencie a luz.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>
            <a:videoFile r:link="rId5"/>
          </p:nvPr>
        </p:nvPicPr>
        <p:blipFill>
          <a:blip r:embed="rId4"/>
          <a:stretch>
            <a:fillRect/>
          </a:stretch>
        </p:blipFill>
        <p:spPr>
          <a:xfrm rot="0">
            <a:off x="929228" y="526298"/>
            <a:ext cx="16429545" cy="92344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28900" y="223468"/>
            <a:ext cx="8523976" cy="4794737"/>
          </a:xfrm>
          <a:custGeom>
            <a:avLst/>
            <a:gdLst/>
            <a:ahLst/>
            <a:cxnLst/>
            <a:rect r="r" b="b" t="t" l="l"/>
            <a:pathLst>
              <a:path h="4794737" w="8523976">
                <a:moveTo>
                  <a:pt x="0" y="0"/>
                </a:moveTo>
                <a:lnTo>
                  <a:pt x="8523977" y="0"/>
                </a:lnTo>
                <a:lnTo>
                  <a:pt x="8523977" y="4794737"/>
                </a:lnTo>
                <a:lnTo>
                  <a:pt x="0" y="4794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389947" y="223468"/>
            <a:ext cx="8523835" cy="4794524"/>
          </a:xfrm>
          <a:custGeom>
            <a:avLst/>
            <a:gdLst/>
            <a:ahLst/>
            <a:cxnLst/>
            <a:rect r="r" b="b" t="t" l="l"/>
            <a:pathLst>
              <a:path h="4794524" w="8523835">
                <a:moveTo>
                  <a:pt x="0" y="0"/>
                </a:moveTo>
                <a:lnTo>
                  <a:pt x="8523835" y="0"/>
                </a:lnTo>
                <a:lnTo>
                  <a:pt x="8523835" y="4794525"/>
                </a:lnTo>
                <a:lnTo>
                  <a:pt x="0" y="47945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6" b="-1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82200" y="5268795"/>
            <a:ext cx="8523599" cy="4794524"/>
          </a:xfrm>
          <a:custGeom>
            <a:avLst/>
            <a:gdLst/>
            <a:ahLst/>
            <a:cxnLst/>
            <a:rect r="r" b="b" t="t" l="l"/>
            <a:pathLst>
              <a:path h="4794524" w="8523599">
                <a:moveTo>
                  <a:pt x="0" y="0"/>
                </a:moveTo>
                <a:lnTo>
                  <a:pt x="8523600" y="0"/>
                </a:lnTo>
                <a:lnTo>
                  <a:pt x="8523600" y="4794525"/>
                </a:lnTo>
                <a:lnTo>
                  <a:pt x="0" y="47945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22" t="-2445" r="-1222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8900" y="4740342"/>
            <a:ext cx="4943566" cy="245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6"/>
              </a:lnSpc>
              <a:spcBef>
                <a:spcPct val="0"/>
              </a:spcBef>
            </a:pPr>
            <a:r>
              <a:rPr lang="en-US" sz="15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Cyberpunk 2077 (2020) - otimizado para RTX 5090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89947" y="4741064"/>
            <a:ext cx="5191326" cy="245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6"/>
              </a:lnSpc>
              <a:spcBef>
                <a:spcPct val="0"/>
              </a:spcBef>
            </a:pPr>
            <a:r>
              <a:rPr lang="en-US" sz="154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Black Myth Wukon (2024) - otimizado para RTX 5090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82200" y="9817320"/>
            <a:ext cx="6057714" cy="24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5"/>
              </a:lnSpc>
              <a:spcBef>
                <a:spcPct val="0"/>
              </a:spcBef>
            </a:pPr>
            <a:r>
              <a:rPr lang="en-US" sz="15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 Dead Redemption 2 (2018) - limitador passou a </a:t>
            </a:r>
            <a:r>
              <a:rPr lang="en-US" sz="15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 a CPU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9999" y="738634"/>
            <a:ext cx="14232136" cy="839390"/>
            <a:chOff x="0" y="0"/>
            <a:chExt cx="18976182" cy="11191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76181" cy="1119187"/>
            </a:xfrm>
            <a:custGeom>
              <a:avLst/>
              <a:gdLst/>
              <a:ahLst/>
              <a:cxnLst/>
              <a:rect r="r" b="b" t="t" l="l"/>
              <a:pathLst>
                <a:path h="1119187" w="18976181">
                  <a:moveTo>
                    <a:pt x="0" y="0"/>
                  </a:moveTo>
                  <a:lnTo>
                    <a:pt x="18976181" y="0"/>
                  </a:lnTo>
                  <a:lnTo>
                    <a:pt x="18976181" y="1119187"/>
                  </a:lnTo>
                  <a:lnTo>
                    <a:pt x="0" y="1119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76182" cy="11382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562"/>
                </a:lnSpc>
              </a:pPr>
              <a:r>
                <a:rPr lang="en-US" sz="525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Papel das Placas Gráficas na Renderização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9999" y="2129772"/>
            <a:ext cx="210890" cy="1020068"/>
            <a:chOff x="0" y="0"/>
            <a:chExt cx="281187" cy="13600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268478" cy="1347470"/>
            </a:xfrm>
            <a:custGeom>
              <a:avLst/>
              <a:gdLst/>
              <a:ahLst/>
              <a:cxnLst/>
              <a:rect r="r" b="b" t="t" l="l"/>
              <a:pathLst>
                <a:path h="1347470" w="268478">
                  <a:moveTo>
                    <a:pt x="0" y="139319"/>
                  </a:moveTo>
                  <a:cubicBezTo>
                    <a:pt x="0" y="62357"/>
                    <a:pt x="60071" y="0"/>
                    <a:pt x="134239" y="0"/>
                  </a:cubicBezTo>
                  <a:cubicBezTo>
                    <a:pt x="208407" y="0"/>
                    <a:pt x="268478" y="62357"/>
                    <a:pt x="268478" y="139319"/>
                  </a:cubicBezTo>
                  <a:lnTo>
                    <a:pt x="268478" y="1208151"/>
                  </a:lnTo>
                  <a:cubicBezTo>
                    <a:pt x="268478" y="1285113"/>
                    <a:pt x="208407" y="1347470"/>
                    <a:pt x="134239" y="1347470"/>
                  </a:cubicBezTo>
                  <a:cubicBezTo>
                    <a:pt x="60071" y="1347470"/>
                    <a:pt x="0" y="1284986"/>
                    <a:pt x="0" y="1208151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1178" cy="1360170"/>
            </a:xfrm>
            <a:custGeom>
              <a:avLst/>
              <a:gdLst/>
              <a:ahLst/>
              <a:cxnLst/>
              <a:rect r="r" b="b" t="t" l="l"/>
              <a:pathLst>
                <a:path h="1360170" w="281178">
                  <a:moveTo>
                    <a:pt x="0" y="145669"/>
                  </a:moveTo>
                  <a:cubicBezTo>
                    <a:pt x="0" y="65405"/>
                    <a:pt x="62738" y="0"/>
                    <a:pt x="140589" y="0"/>
                  </a:cubicBezTo>
                  <a:cubicBezTo>
                    <a:pt x="142494" y="0"/>
                    <a:pt x="144399" y="889"/>
                    <a:pt x="145542" y="2413"/>
                  </a:cubicBezTo>
                  <a:lnTo>
                    <a:pt x="140589" y="6350"/>
                  </a:lnTo>
                  <a:lnTo>
                    <a:pt x="140589" y="0"/>
                  </a:lnTo>
                  <a:lnTo>
                    <a:pt x="140589" y="6350"/>
                  </a:lnTo>
                  <a:lnTo>
                    <a:pt x="140589" y="0"/>
                  </a:lnTo>
                  <a:cubicBezTo>
                    <a:pt x="218440" y="0"/>
                    <a:pt x="281178" y="65405"/>
                    <a:pt x="281178" y="145669"/>
                  </a:cubicBezTo>
                  <a:lnTo>
                    <a:pt x="281178" y="1214501"/>
                  </a:lnTo>
                  <a:lnTo>
                    <a:pt x="274828" y="1214501"/>
                  </a:lnTo>
                  <a:lnTo>
                    <a:pt x="281178" y="1214501"/>
                  </a:lnTo>
                  <a:cubicBezTo>
                    <a:pt x="281178" y="1294765"/>
                    <a:pt x="218440" y="1360170"/>
                    <a:pt x="140589" y="1360170"/>
                  </a:cubicBezTo>
                  <a:lnTo>
                    <a:pt x="140589" y="1353820"/>
                  </a:lnTo>
                  <a:lnTo>
                    <a:pt x="140589" y="1347470"/>
                  </a:lnTo>
                  <a:lnTo>
                    <a:pt x="140589" y="1353820"/>
                  </a:lnTo>
                  <a:lnTo>
                    <a:pt x="140589" y="1360170"/>
                  </a:lnTo>
                  <a:cubicBezTo>
                    <a:pt x="62738" y="1360043"/>
                    <a:pt x="0" y="1294638"/>
                    <a:pt x="0" y="1214501"/>
                  </a:cubicBezTo>
                  <a:lnTo>
                    <a:pt x="0" y="145669"/>
                  </a:lnTo>
                  <a:lnTo>
                    <a:pt x="6350" y="145669"/>
                  </a:lnTo>
                  <a:lnTo>
                    <a:pt x="0" y="145669"/>
                  </a:lnTo>
                  <a:moveTo>
                    <a:pt x="12700" y="145669"/>
                  </a:moveTo>
                  <a:lnTo>
                    <a:pt x="12700" y="1214501"/>
                  </a:lnTo>
                  <a:lnTo>
                    <a:pt x="6350" y="1214501"/>
                  </a:lnTo>
                  <a:lnTo>
                    <a:pt x="12700" y="1214501"/>
                  </a:lnTo>
                  <a:cubicBezTo>
                    <a:pt x="12700" y="1288161"/>
                    <a:pt x="70231" y="1347470"/>
                    <a:pt x="140589" y="1347470"/>
                  </a:cubicBezTo>
                  <a:cubicBezTo>
                    <a:pt x="144145" y="1347470"/>
                    <a:pt x="146939" y="1350264"/>
                    <a:pt x="146939" y="1353820"/>
                  </a:cubicBezTo>
                  <a:cubicBezTo>
                    <a:pt x="146939" y="1357376"/>
                    <a:pt x="144145" y="1360170"/>
                    <a:pt x="140589" y="1360170"/>
                  </a:cubicBezTo>
                  <a:cubicBezTo>
                    <a:pt x="137033" y="1360170"/>
                    <a:pt x="134239" y="1357376"/>
                    <a:pt x="134239" y="1353820"/>
                  </a:cubicBezTo>
                  <a:cubicBezTo>
                    <a:pt x="134239" y="1350264"/>
                    <a:pt x="137033" y="1347470"/>
                    <a:pt x="140589" y="1347470"/>
                  </a:cubicBezTo>
                  <a:cubicBezTo>
                    <a:pt x="210947" y="1347470"/>
                    <a:pt x="268478" y="1288161"/>
                    <a:pt x="268478" y="1214501"/>
                  </a:cubicBezTo>
                  <a:lnTo>
                    <a:pt x="268478" y="145669"/>
                  </a:lnTo>
                  <a:lnTo>
                    <a:pt x="274828" y="145669"/>
                  </a:lnTo>
                  <a:lnTo>
                    <a:pt x="268478" y="145669"/>
                  </a:lnTo>
                  <a:cubicBezTo>
                    <a:pt x="268478" y="72009"/>
                    <a:pt x="210947" y="12700"/>
                    <a:pt x="140589" y="12700"/>
                  </a:cubicBezTo>
                  <a:cubicBezTo>
                    <a:pt x="138684" y="12700"/>
                    <a:pt x="136779" y="11811"/>
                    <a:pt x="135636" y="10287"/>
                  </a:cubicBezTo>
                  <a:lnTo>
                    <a:pt x="140589" y="6350"/>
                  </a:lnTo>
                  <a:lnTo>
                    <a:pt x="140589" y="12700"/>
                  </a:lnTo>
                  <a:cubicBezTo>
                    <a:pt x="70231" y="12700"/>
                    <a:pt x="12700" y="72009"/>
                    <a:pt x="12700" y="145669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49003" y="2134534"/>
            <a:ext cx="6180981" cy="419695"/>
            <a:chOff x="0" y="0"/>
            <a:chExt cx="8241308" cy="5595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41309" cy="559593"/>
            </a:xfrm>
            <a:custGeom>
              <a:avLst/>
              <a:gdLst/>
              <a:ahLst/>
              <a:cxnLst/>
              <a:rect r="r" b="b" t="t" l="l"/>
              <a:pathLst>
                <a:path h="559593" w="8241309">
                  <a:moveTo>
                    <a:pt x="0" y="0"/>
                  </a:moveTo>
                  <a:lnTo>
                    <a:pt x="8241309" y="0"/>
                  </a:lnTo>
                  <a:lnTo>
                    <a:pt x="8241309" y="559593"/>
                  </a:lnTo>
                  <a:lnTo>
                    <a:pt x="0" y="5595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8241308" cy="5691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9"/>
                </a:lnSpc>
              </a:pPr>
              <a:r>
                <a:rPr lang="en-US" sz="2625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Redução do Tempo de Renderização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49003" y="2715262"/>
            <a:ext cx="15803761" cy="429816"/>
            <a:chOff x="0" y="0"/>
            <a:chExt cx="21071682" cy="5730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71681" cy="573088"/>
            </a:xfrm>
            <a:custGeom>
              <a:avLst/>
              <a:gdLst/>
              <a:ahLst/>
              <a:cxnLst/>
              <a:rect r="r" b="b" t="t" l="l"/>
              <a:pathLst>
                <a:path h="573088" w="21071681">
                  <a:moveTo>
                    <a:pt x="0" y="0"/>
                  </a:moveTo>
                  <a:lnTo>
                    <a:pt x="21071681" y="0"/>
                  </a:lnTo>
                  <a:lnTo>
                    <a:pt x="21071681" y="573088"/>
                  </a:lnTo>
                  <a:lnTo>
                    <a:pt x="0" y="573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21071682" cy="6588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As GPUs permitem renderizar imagens e animações mais rapidamente do que as CPUs, economizando tempo e recursos.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42875" y="3496590"/>
            <a:ext cx="210890" cy="1020068"/>
            <a:chOff x="0" y="0"/>
            <a:chExt cx="281187" cy="13600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268478" cy="1347470"/>
            </a:xfrm>
            <a:custGeom>
              <a:avLst/>
              <a:gdLst/>
              <a:ahLst/>
              <a:cxnLst/>
              <a:rect r="r" b="b" t="t" l="l"/>
              <a:pathLst>
                <a:path h="1347470" w="268478">
                  <a:moveTo>
                    <a:pt x="0" y="139319"/>
                  </a:moveTo>
                  <a:cubicBezTo>
                    <a:pt x="0" y="62357"/>
                    <a:pt x="60071" y="0"/>
                    <a:pt x="134239" y="0"/>
                  </a:cubicBezTo>
                  <a:cubicBezTo>
                    <a:pt x="208407" y="0"/>
                    <a:pt x="268478" y="62357"/>
                    <a:pt x="268478" y="139319"/>
                  </a:cubicBezTo>
                  <a:lnTo>
                    <a:pt x="268478" y="1208151"/>
                  </a:lnTo>
                  <a:cubicBezTo>
                    <a:pt x="268478" y="1285113"/>
                    <a:pt x="208407" y="1347470"/>
                    <a:pt x="134239" y="1347470"/>
                  </a:cubicBezTo>
                  <a:cubicBezTo>
                    <a:pt x="60071" y="1347470"/>
                    <a:pt x="0" y="1284986"/>
                    <a:pt x="0" y="1208151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1178" cy="1360170"/>
            </a:xfrm>
            <a:custGeom>
              <a:avLst/>
              <a:gdLst/>
              <a:ahLst/>
              <a:cxnLst/>
              <a:rect r="r" b="b" t="t" l="l"/>
              <a:pathLst>
                <a:path h="1360170" w="281178">
                  <a:moveTo>
                    <a:pt x="0" y="145669"/>
                  </a:moveTo>
                  <a:cubicBezTo>
                    <a:pt x="0" y="65405"/>
                    <a:pt x="62738" y="0"/>
                    <a:pt x="140589" y="0"/>
                  </a:cubicBezTo>
                  <a:cubicBezTo>
                    <a:pt x="142494" y="0"/>
                    <a:pt x="144399" y="889"/>
                    <a:pt x="145542" y="2413"/>
                  </a:cubicBezTo>
                  <a:lnTo>
                    <a:pt x="140589" y="6350"/>
                  </a:lnTo>
                  <a:lnTo>
                    <a:pt x="140589" y="0"/>
                  </a:lnTo>
                  <a:lnTo>
                    <a:pt x="140589" y="6350"/>
                  </a:lnTo>
                  <a:lnTo>
                    <a:pt x="140589" y="0"/>
                  </a:lnTo>
                  <a:cubicBezTo>
                    <a:pt x="218440" y="0"/>
                    <a:pt x="281178" y="65405"/>
                    <a:pt x="281178" y="145669"/>
                  </a:cubicBezTo>
                  <a:lnTo>
                    <a:pt x="281178" y="1214501"/>
                  </a:lnTo>
                  <a:lnTo>
                    <a:pt x="274828" y="1214501"/>
                  </a:lnTo>
                  <a:lnTo>
                    <a:pt x="281178" y="1214501"/>
                  </a:lnTo>
                  <a:cubicBezTo>
                    <a:pt x="281178" y="1294765"/>
                    <a:pt x="218440" y="1360170"/>
                    <a:pt x="140589" y="1360170"/>
                  </a:cubicBezTo>
                  <a:lnTo>
                    <a:pt x="140589" y="1353820"/>
                  </a:lnTo>
                  <a:lnTo>
                    <a:pt x="140589" y="1347470"/>
                  </a:lnTo>
                  <a:lnTo>
                    <a:pt x="140589" y="1353820"/>
                  </a:lnTo>
                  <a:lnTo>
                    <a:pt x="140589" y="1360170"/>
                  </a:lnTo>
                  <a:cubicBezTo>
                    <a:pt x="62738" y="1360043"/>
                    <a:pt x="0" y="1294638"/>
                    <a:pt x="0" y="1214501"/>
                  </a:cubicBezTo>
                  <a:lnTo>
                    <a:pt x="0" y="145669"/>
                  </a:lnTo>
                  <a:lnTo>
                    <a:pt x="6350" y="145669"/>
                  </a:lnTo>
                  <a:lnTo>
                    <a:pt x="0" y="145669"/>
                  </a:lnTo>
                  <a:moveTo>
                    <a:pt x="12700" y="145669"/>
                  </a:moveTo>
                  <a:lnTo>
                    <a:pt x="12700" y="1214501"/>
                  </a:lnTo>
                  <a:lnTo>
                    <a:pt x="6350" y="1214501"/>
                  </a:lnTo>
                  <a:lnTo>
                    <a:pt x="12700" y="1214501"/>
                  </a:lnTo>
                  <a:cubicBezTo>
                    <a:pt x="12700" y="1288161"/>
                    <a:pt x="70231" y="1347470"/>
                    <a:pt x="140589" y="1347470"/>
                  </a:cubicBezTo>
                  <a:cubicBezTo>
                    <a:pt x="144145" y="1347470"/>
                    <a:pt x="146939" y="1350264"/>
                    <a:pt x="146939" y="1353820"/>
                  </a:cubicBezTo>
                  <a:cubicBezTo>
                    <a:pt x="146939" y="1357376"/>
                    <a:pt x="144145" y="1360170"/>
                    <a:pt x="140589" y="1360170"/>
                  </a:cubicBezTo>
                  <a:cubicBezTo>
                    <a:pt x="137033" y="1360170"/>
                    <a:pt x="134239" y="1357376"/>
                    <a:pt x="134239" y="1353820"/>
                  </a:cubicBezTo>
                  <a:cubicBezTo>
                    <a:pt x="134239" y="1350264"/>
                    <a:pt x="137033" y="1347470"/>
                    <a:pt x="140589" y="1347470"/>
                  </a:cubicBezTo>
                  <a:cubicBezTo>
                    <a:pt x="210947" y="1347470"/>
                    <a:pt x="268478" y="1288161"/>
                    <a:pt x="268478" y="1214501"/>
                  </a:cubicBezTo>
                  <a:lnTo>
                    <a:pt x="268478" y="145669"/>
                  </a:lnTo>
                  <a:lnTo>
                    <a:pt x="274828" y="145669"/>
                  </a:lnTo>
                  <a:lnTo>
                    <a:pt x="268478" y="145669"/>
                  </a:lnTo>
                  <a:cubicBezTo>
                    <a:pt x="268478" y="72009"/>
                    <a:pt x="210947" y="12700"/>
                    <a:pt x="140589" y="12700"/>
                  </a:cubicBezTo>
                  <a:cubicBezTo>
                    <a:pt x="138684" y="12700"/>
                    <a:pt x="136779" y="11811"/>
                    <a:pt x="135636" y="10287"/>
                  </a:cubicBezTo>
                  <a:lnTo>
                    <a:pt x="140589" y="6350"/>
                  </a:lnTo>
                  <a:lnTo>
                    <a:pt x="140589" y="12700"/>
                  </a:lnTo>
                  <a:cubicBezTo>
                    <a:pt x="70231" y="12700"/>
                    <a:pt x="12700" y="72009"/>
                    <a:pt x="12700" y="145669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951880" y="3501352"/>
            <a:ext cx="4100661" cy="419695"/>
            <a:chOff x="0" y="0"/>
            <a:chExt cx="5467548" cy="5595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67548" cy="559593"/>
            </a:xfrm>
            <a:custGeom>
              <a:avLst/>
              <a:gdLst/>
              <a:ahLst/>
              <a:cxnLst/>
              <a:rect r="r" b="b" t="t" l="l"/>
              <a:pathLst>
                <a:path h="559593" w="5467548">
                  <a:moveTo>
                    <a:pt x="0" y="0"/>
                  </a:moveTo>
                  <a:lnTo>
                    <a:pt x="5467548" y="0"/>
                  </a:lnTo>
                  <a:lnTo>
                    <a:pt x="5467548" y="559593"/>
                  </a:lnTo>
                  <a:lnTo>
                    <a:pt x="0" y="5595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5467548" cy="5691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9"/>
                </a:lnSpc>
              </a:pPr>
              <a:r>
                <a:rPr lang="en-US" sz="2625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Melhor Qualidade Visual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951880" y="4082080"/>
            <a:ext cx="15400884" cy="429816"/>
            <a:chOff x="0" y="0"/>
            <a:chExt cx="20534512" cy="57308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534512" cy="573088"/>
            </a:xfrm>
            <a:custGeom>
              <a:avLst/>
              <a:gdLst/>
              <a:ahLst/>
              <a:cxnLst/>
              <a:rect r="r" b="b" t="t" l="l"/>
              <a:pathLst>
                <a:path h="573088" w="20534512">
                  <a:moveTo>
                    <a:pt x="0" y="0"/>
                  </a:moveTo>
                  <a:lnTo>
                    <a:pt x="20534512" y="0"/>
                  </a:lnTo>
                  <a:lnTo>
                    <a:pt x="20534512" y="573088"/>
                  </a:lnTo>
                  <a:lnTo>
                    <a:pt x="0" y="573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20534512" cy="6588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lidam com detalhes complexos e efeitos realistas, proporcionando imagens de maior qualidade.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5754" y="4864321"/>
            <a:ext cx="210890" cy="1020067"/>
            <a:chOff x="0" y="0"/>
            <a:chExt cx="281187" cy="13600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268478" cy="1347470"/>
            </a:xfrm>
            <a:custGeom>
              <a:avLst/>
              <a:gdLst/>
              <a:ahLst/>
              <a:cxnLst/>
              <a:rect r="r" b="b" t="t" l="l"/>
              <a:pathLst>
                <a:path h="1347470" w="268478">
                  <a:moveTo>
                    <a:pt x="0" y="139319"/>
                  </a:moveTo>
                  <a:cubicBezTo>
                    <a:pt x="0" y="62357"/>
                    <a:pt x="60071" y="0"/>
                    <a:pt x="134239" y="0"/>
                  </a:cubicBezTo>
                  <a:cubicBezTo>
                    <a:pt x="208407" y="0"/>
                    <a:pt x="268478" y="62357"/>
                    <a:pt x="268478" y="139319"/>
                  </a:cubicBezTo>
                  <a:lnTo>
                    <a:pt x="268478" y="1208151"/>
                  </a:lnTo>
                  <a:cubicBezTo>
                    <a:pt x="268478" y="1285113"/>
                    <a:pt x="208407" y="1347470"/>
                    <a:pt x="134239" y="1347470"/>
                  </a:cubicBezTo>
                  <a:cubicBezTo>
                    <a:pt x="60071" y="1347470"/>
                    <a:pt x="0" y="1284986"/>
                    <a:pt x="0" y="1208151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81178" cy="1360170"/>
            </a:xfrm>
            <a:custGeom>
              <a:avLst/>
              <a:gdLst/>
              <a:ahLst/>
              <a:cxnLst/>
              <a:rect r="r" b="b" t="t" l="l"/>
              <a:pathLst>
                <a:path h="1360170" w="281178">
                  <a:moveTo>
                    <a:pt x="0" y="145669"/>
                  </a:moveTo>
                  <a:cubicBezTo>
                    <a:pt x="0" y="65405"/>
                    <a:pt x="62738" y="0"/>
                    <a:pt x="140589" y="0"/>
                  </a:cubicBezTo>
                  <a:cubicBezTo>
                    <a:pt x="142494" y="0"/>
                    <a:pt x="144399" y="889"/>
                    <a:pt x="145542" y="2413"/>
                  </a:cubicBezTo>
                  <a:lnTo>
                    <a:pt x="140589" y="6350"/>
                  </a:lnTo>
                  <a:lnTo>
                    <a:pt x="140589" y="0"/>
                  </a:lnTo>
                  <a:lnTo>
                    <a:pt x="140589" y="6350"/>
                  </a:lnTo>
                  <a:lnTo>
                    <a:pt x="140589" y="0"/>
                  </a:lnTo>
                  <a:cubicBezTo>
                    <a:pt x="218440" y="0"/>
                    <a:pt x="281178" y="65405"/>
                    <a:pt x="281178" y="145669"/>
                  </a:cubicBezTo>
                  <a:lnTo>
                    <a:pt x="281178" y="1214501"/>
                  </a:lnTo>
                  <a:lnTo>
                    <a:pt x="274828" y="1214501"/>
                  </a:lnTo>
                  <a:lnTo>
                    <a:pt x="281178" y="1214501"/>
                  </a:lnTo>
                  <a:cubicBezTo>
                    <a:pt x="281178" y="1294765"/>
                    <a:pt x="218440" y="1360170"/>
                    <a:pt x="140589" y="1360170"/>
                  </a:cubicBezTo>
                  <a:lnTo>
                    <a:pt x="140589" y="1353820"/>
                  </a:lnTo>
                  <a:lnTo>
                    <a:pt x="140589" y="1347470"/>
                  </a:lnTo>
                  <a:lnTo>
                    <a:pt x="140589" y="1353820"/>
                  </a:lnTo>
                  <a:lnTo>
                    <a:pt x="140589" y="1360170"/>
                  </a:lnTo>
                  <a:cubicBezTo>
                    <a:pt x="62738" y="1360043"/>
                    <a:pt x="0" y="1294638"/>
                    <a:pt x="0" y="1214501"/>
                  </a:cubicBezTo>
                  <a:lnTo>
                    <a:pt x="0" y="145669"/>
                  </a:lnTo>
                  <a:lnTo>
                    <a:pt x="6350" y="145669"/>
                  </a:lnTo>
                  <a:lnTo>
                    <a:pt x="0" y="145669"/>
                  </a:lnTo>
                  <a:moveTo>
                    <a:pt x="12700" y="145669"/>
                  </a:moveTo>
                  <a:lnTo>
                    <a:pt x="12700" y="1214501"/>
                  </a:lnTo>
                  <a:lnTo>
                    <a:pt x="6350" y="1214501"/>
                  </a:lnTo>
                  <a:lnTo>
                    <a:pt x="12700" y="1214501"/>
                  </a:lnTo>
                  <a:cubicBezTo>
                    <a:pt x="12700" y="1288161"/>
                    <a:pt x="70231" y="1347470"/>
                    <a:pt x="140589" y="1347470"/>
                  </a:cubicBezTo>
                  <a:cubicBezTo>
                    <a:pt x="144145" y="1347470"/>
                    <a:pt x="146939" y="1350264"/>
                    <a:pt x="146939" y="1353820"/>
                  </a:cubicBezTo>
                  <a:cubicBezTo>
                    <a:pt x="146939" y="1357376"/>
                    <a:pt x="144145" y="1360170"/>
                    <a:pt x="140589" y="1360170"/>
                  </a:cubicBezTo>
                  <a:cubicBezTo>
                    <a:pt x="137033" y="1360170"/>
                    <a:pt x="134239" y="1357376"/>
                    <a:pt x="134239" y="1353820"/>
                  </a:cubicBezTo>
                  <a:cubicBezTo>
                    <a:pt x="134239" y="1350264"/>
                    <a:pt x="137033" y="1347470"/>
                    <a:pt x="140589" y="1347470"/>
                  </a:cubicBezTo>
                  <a:cubicBezTo>
                    <a:pt x="210947" y="1347470"/>
                    <a:pt x="268478" y="1288161"/>
                    <a:pt x="268478" y="1214501"/>
                  </a:cubicBezTo>
                  <a:lnTo>
                    <a:pt x="268478" y="145669"/>
                  </a:lnTo>
                  <a:lnTo>
                    <a:pt x="274828" y="145669"/>
                  </a:lnTo>
                  <a:lnTo>
                    <a:pt x="268478" y="145669"/>
                  </a:lnTo>
                  <a:cubicBezTo>
                    <a:pt x="268478" y="72009"/>
                    <a:pt x="210947" y="12700"/>
                    <a:pt x="140589" y="12700"/>
                  </a:cubicBezTo>
                  <a:cubicBezTo>
                    <a:pt x="138684" y="12700"/>
                    <a:pt x="136779" y="11811"/>
                    <a:pt x="135636" y="10287"/>
                  </a:cubicBezTo>
                  <a:lnTo>
                    <a:pt x="140589" y="6350"/>
                  </a:lnTo>
                  <a:lnTo>
                    <a:pt x="140589" y="12700"/>
                  </a:lnTo>
                  <a:cubicBezTo>
                    <a:pt x="70231" y="12700"/>
                    <a:pt x="12700" y="72009"/>
                    <a:pt x="12700" y="145669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2354759" y="4869084"/>
            <a:ext cx="4725962" cy="523224"/>
            <a:chOff x="0" y="0"/>
            <a:chExt cx="6301283" cy="69763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01283" cy="697632"/>
            </a:xfrm>
            <a:custGeom>
              <a:avLst/>
              <a:gdLst/>
              <a:ahLst/>
              <a:cxnLst/>
              <a:rect r="r" b="b" t="t" l="l"/>
              <a:pathLst>
                <a:path h="697632" w="6301283">
                  <a:moveTo>
                    <a:pt x="0" y="0"/>
                  </a:moveTo>
                  <a:lnTo>
                    <a:pt x="6301283" y="0"/>
                  </a:lnTo>
                  <a:lnTo>
                    <a:pt x="6301283" y="697632"/>
                  </a:lnTo>
                  <a:lnTo>
                    <a:pt x="0" y="6976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6301283" cy="7071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9"/>
                </a:lnSpc>
              </a:pPr>
              <a:r>
                <a:rPr lang="en-US" sz="2625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Aceleração de Ray Tracing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354759" y="5449811"/>
            <a:ext cx="14998005" cy="429816"/>
            <a:chOff x="0" y="0"/>
            <a:chExt cx="19997340" cy="57308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997341" cy="573088"/>
            </a:xfrm>
            <a:custGeom>
              <a:avLst/>
              <a:gdLst/>
              <a:ahLst/>
              <a:cxnLst/>
              <a:rect r="r" b="b" t="t" l="l"/>
              <a:pathLst>
                <a:path h="573088" w="19997341">
                  <a:moveTo>
                    <a:pt x="0" y="0"/>
                  </a:moveTo>
                  <a:lnTo>
                    <a:pt x="19997341" y="0"/>
                  </a:lnTo>
                  <a:lnTo>
                    <a:pt x="19997341" y="573088"/>
                  </a:lnTo>
                  <a:lnTo>
                    <a:pt x="0" y="573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19997340" cy="6588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GPUs atuais oferecem soluções dedicadas para simular a luz e os reflexos de forma mais realista.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39999" y="6836889"/>
            <a:ext cx="7308034" cy="839732"/>
            <a:chOff x="0" y="0"/>
            <a:chExt cx="9744045" cy="111964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744046" cy="1119643"/>
            </a:xfrm>
            <a:custGeom>
              <a:avLst/>
              <a:gdLst/>
              <a:ahLst/>
              <a:cxnLst/>
              <a:rect r="r" b="b" t="t" l="l"/>
              <a:pathLst>
                <a:path h="1119643" w="9744046">
                  <a:moveTo>
                    <a:pt x="0" y="0"/>
                  </a:moveTo>
                  <a:lnTo>
                    <a:pt x="9744046" y="0"/>
                  </a:lnTo>
                  <a:lnTo>
                    <a:pt x="9744046" y="1119643"/>
                  </a:lnTo>
                  <a:lnTo>
                    <a:pt x="0" y="1119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9050"/>
              <a:ext cx="9744045" cy="11386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50"/>
                </a:lnSpc>
              </a:pPr>
              <a:r>
                <a:rPr lang="en-US" sz="4187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Software de Renderização</a:t>
              </a:r>
            </a:p>
          </p:txBody>
        </p:sp>
      </p:grpSp>
      <p:sp>
        <p:nvSpPr>
          <p:cNvPr name="Freeform 38" id="38" descr="preencoded.png"/>
          <p:cNvSpPr/>
          <p:nvPr/>
        </p:nvSpPr>
        <p:spPr>
          <a:xfrm flipH="false" flipV="false" rot="0">
            <a:off x="939999" y="7911279"/>
            <a:ext cx="1074390" cy="1074390"/>
          </a:xfrm>
          <a:custGeom>
            <a:avLst/>
            <a:gdLst/>
            <a:ahLst/>
            <a:cxnLst/>
            <a:rect r="r" b="b" t="t" l="l"/>
            <a:pathLst>
              <a:path h="1074390" w="1074390">
                <a:moveTo>
                  <a:pt x="0" y="0"/>
                </a:moveTo>
                <a:lnTo>
                  <a:pt x="1074390" y="0"/>
                </a:lnTo>
                <a:lnTo>
                  <a:pt x="1074390" y="1074390"/>
                </a:lnTo>
                <a:lnTo>
                  <a:pt x="0" y="1074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2350145" y="7911279"/>
            <a:ext cx="3790504" cy="503485"/>
            <a:chOff x="0" y="0"/>
            <a:chExt cx="5054005" cy="67131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054005" cy="671313"/>
            </a:xfrm>
            <a:custGeom>
              <a:avLst/>
              <a:gdLst/>
              <a:ahLst/>
              <a:cxnLst/>
              <a:rect r="r" b="b" t="t" l="l"/>
              <a:pathLst>
                <a:path h="671313" w="5054005">
                  <a:moveTo>
                    <a:pt x="0" y="0"/>
                  </a:moveTo>
                  <a:lnTo>
                    <a:pt x="5054005" y="0"/>
                  </a:lnTo>
                  <a:lnTo>
                    <a:pt x="5054005" y="671313"/>
                  </a:lnTo>
                  <a:lnTo>
                    <a:pt x="0" y="671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5054005" cy="6903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3125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Unity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2350145" y="8575796"/>
            <a:ext cx="3790504" cy="429816"/>
            <a:chOff x="0" y="0"/>
            <a:chExt cx="5054005" cy="57308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054005" cy="573088"/>
            </a:xfrm>
            <a:custGeom>
              <a:avLst/>
              <a:gdLst/>
              <a:ahLst/>
              <a:cxnLst/>
              <a:rect r="r" b="b" t="t" l="l"/>
              <a:pathLst>
                <a:path h="573088" w="5054005">
                  <a:moveTo>
                    <a:pt x="0" y="0"/>
                  </a:moveTo>
                  <a:lnTo>
                    <a:pt x="5054005" y="0"/>
                  </a:lnTo>
                  <a:lnTo>
                    <a:pt x="5054005" y="573088"/>
                  </a:lnTo>
                  <a:lnTo>
                    <a:pt x="0" y="573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5054005" cy="6588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Desenvolvimento de jogos</a:t>
              </a:r>
            </a:p>
          </p:txBody>
        </p:sp>
      </p:grpSp>
      <p:sp>
        <p:nvSpPr>
          <p:cNvPr name="Freeform 45" id="45" descr="preencoded.png"/>
          <p:cNvSpPr/>
          <p:nvPr/>
        </p:nvSpPr>
        <p:spPr>
          <a:xfrm flipH="false" flipV="false" rot="0">
            <a:off x="6543526" y="7911279"/>
            <a:ext cx="1074390" cy="1074390"/>
          </a:xfrm>
          <a:custGeom>
            <a:avLst/>
            <a:gdLst/>
            <a:ahLst/>
            <a:cxnLst/>
            <a:rect r="r" b="b" t="t" l="l"/>
            <a:pathLst>
              <a:path h="1074390" w="1074390">
                <a:moveTo>
                  <a:pt x="0" y="0"/>
                </a:moveTo>
                <a:lnTo>
                  <a:pt x="1074390" y="0"/>
                </a:lnTo>
                <a:lnTo>
                  <a:pt x="1074390" y="1074390"/>
                </a:lnTo>
                <a:lnTo>
                  <a:pt x="0" y="10743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7953672" y="7911279"/>
            <a:ext cx="3790653" cy="503485"/>
            <a:chOff x="0" y="0"/>
            <a:chExt cx="5054203" cy="67131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5054204" cy="671313"/>
            </a:xfrm>
            <a:custGeom>
              <a:avLst/>
              <a:gdLst/>
              <a:ahLst/>
              <a:cxnLst/>
              <a:rect r="r" b="b" t="t" l="l"/>
              <a:pathLst>
                <a:path h="671313" w="5054204">
                  <a:moveTo>
                    <a:pt x="0" y="0"/>
                  </a:moveTo>
                  <a:lnTo>
                    <a:pt x="5054204" y="0"/>
                  </a:lnTo>
                  <a:lnTo>
                    <a:pt x="5054204" y="671313"/>
                  </a:lnTo>
                  <a:lnTo>
                    <a:pt x="0" y="671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19050"/>
              <a:ext cx="5054203" cy="6903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3125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Blender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7953672" y="8575796"/>
            <a:ext cx="3790653" cy="859631"/>
            <a:chOff x="0" y="0"/>
            <a:chExt cx="5054203" cy="1146175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5054204" cy="1146175"/>
            </a:xfrm>
            <a:custGeom>
              <a:avLst/>
              <a:gdLst/>
              <a:ahLst/>
              <a:cxnLst/>
              <a:rect r="r" b="b" t="t" l="l"/>
              <a:pathLst>
                <a:path h="1146175" w="5054204">
                  <a:moveTo>
                    <a:pt x="0" y="0"/>
                  </a:moveTo>
                  <a:lnTo>
                    <a:pt x="5054204" y="0"/>
                  </a:lnTo>
                  <a:lnTo>
                    <a:pt x="5054204" y="1146175"/>
                  </a:lnTo>
                  <a:lnTo>
                    <a:pt x="0" y="11461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85725"/>
              <a:ext cx="5054203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Artistas individuais e estúdios de cinema</a:t>
              </a:r>
            </a:p>
          </p:txBody>
        </p:sp>
      </p:grpSp>
      <p:sp>
        <p:nvSpPr>
          <p:cNvPr name="Freeform 52" id="52" descr="preencoded.png"/>
          <p:cNvSpPr/>
          <p:nvPr/>
        </p:nvSpPr>
        <p:spPr>
          <a:xfrm flipH="false" flipV="false" rot="0">
            <a:off x="12147202" y="7911279"/>
            <a:ext cx="1074390" cy="1074390"/>
          </a:xfrm>
          <a:custGeom>
            <a:avLst/>
            <a:gdLst/>
            <a:ahLst/>
            <a:cxnLst/>
            <a:rect r="r" b="b" t="t" l="l"/>
            <a:pathLst>
              <a:path h="1074390" w="1074390">
                <a:moveTo>
                  <a:pt x="0" y="0"/>
                </a:moveTo>
                <a:lnTo>
                  <a:pt x="1074390" y="0"/>
                </a:lnTo>
                <a:lnTo>
                  <a:pt x="1074390" y="1074390"/>
                </a:lnTo>
                <a:lnTo>
                  <a:pt x="0" y="10743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3" id="53"/>
          <p:cNvGrpSpPr/>
          <p:nvPr/>
        </p:nvGrpSpPr>
        <p:grpSpPr>
          <a:xfrm rot="0">
            <a:off x="13557349" y="7911279"/>
            <a:ext cx="3790652" cy="503485"/>
            <a:chOff x="0" y="0"/>
            <a:chExt cx="5054203" cy="671313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5054204" cy="671313"/>
            </a:xfrm>
            <a:custGeom>
              <a:avLst/>
              <a:gdLst/>
              <a:ahLst/>
              <a:cxnLst/>
              <a:rect r="r" b="b" t="t" l="l"/>
              <a:pathLst>
                <a:path h="671313" w="5054204">
                  <a:moveTo>
                    <a:pt x="0" y="0"/>
                  </a:moveTo>
                  <a:lnTo>
                    <a:pt x="5054204" y="0"/>
                  </a:lnTo>
                  <a:lnTo>
                    <a:pt x="5054204" y="671313"/>
                  </a:lnTo>
                  <a:lnTo>
                    <a:pt x="0" y="671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19050"/>
              <a:ext cx="5054203" cy="6903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3125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Maya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3557349" y="8575796"/>
            <a:ext cx="3790652" cy="429816"/>
            <a:chOff x="0" y="0"/>
            <a:chExt cx="5054203" cy="573088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5054204" cy="573088"/>
            </a:xfrm>
            <a:custGeom>
              <a:avLst/>
              <a:gdLst/>
              <a:ahLst/>
              <a:cxnLst/>
              <a:rect r="r" b="b" t="t" l="l"/>
              <a:pathLst>
                <a:path h="573088" w="5054204">
                  <a:moveTo>
                    <a:pt x="0" y="0"/>
                  </a:moveTo>
                  <a:lnTo>
                    <a:pt x="5054204" y="0"/>
                  </a:lnTo>
                  <a:lnTo>
                    <a:pt x="5054204" y="573088"/>
                  </a:lnTo>
                  <a:lnTo>
                    <a:pt x="0" y="573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85725"/>
              <a:ext cx="5054203" cy="6588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Animadores e artistas 3D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67451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2633811"/>
          </a:xfrm>
          <a:custGeom>
            <a:avLst/>
            <a:gdLst/>
            <a:ahLst/>
            <a:cxnLst/>
            <a:rect r="r" b="b" t="t" l="l"/>
            <a:pathLst>
              <a:path h="2633811" w="18288000">
                <a:moveTo>
                  <a:pt x="0" y="0"/>
                </a:moveTo>
                <a:lnTo>
                  <a:pt x="18288000" y="0"/>
                </a:lnTo>
                <a:lnTo>
                  <a:pt x="18288000" y="2633811"/>
                </a:lnTo>
                <a:lnTo>
                  <a:pt x="0" y="2633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" r="0" b="-8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37444" y="3380631"/>
            <a:ext cx="5832722" cy="658266"/>
            <a:chOff x="0" y="0"/>
            <a:chExt cx="7776963" cy="8776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76963" cy="877688"/>
            </a:xfrm>
            <a:custGeom>
              <a:avLst/>
              <a:gdLst/>
              <a:ahLst/>
              <a:cxnLst/>
              <a:rect r="r" b="b" t="t" l="l"/>
              <a:pathLst>
                <a:path h="877688" w="7776963">
                  <a:moveTo>
                    <a:pt x="0" y="0"/>
                  </a:moveTo>
                  <a:lnTo>
                    <a:pt x="7776963" y="0"/>
                  </a:lnTo>
                  <a:lnTo>
                    <a:pt x="7776963" y="877688"/>
                  </a:lnTo>
                  <a:lnTo>
                    <a:pt x="0" y="87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7776963" cy="8967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124"/>
                </a:lnSpc>
              </a:pPr>
              <a:r>
                <a:rPr lang="en-US" sz="4124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Visualização Científica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37444" y="4354860"/>
            <a:ext cx="16066901" cy="832874"/>
            <a:chOff x="0" y="0"/>
            <a:chExt cx="21422535" cy="11104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422534" cy="1110499"/>
            </a:xfrm>
            <a:custGeom>
              <a:avLst/>
              <a:gdLst/>
              <a:ahLst/>
              <a:cxnLst/>
              <a:rect r="r" b="b" t="t" l="l"/>
              <a:pathLst>
                <a:path h="1110499" w="21422534">
                  <a:moveTo>
                    <a:pt x="0" y="0"/>
                  </a:moveTo>
                  <a:lnTo>
                    <a:pt x="21422534" y="0"/>
                  </a:lnTo>
                  <a:lnTo>
                    <a:pt x="21422534" y="1110499"/>
                  </a:lnTo>
                  <a:lnTo>
                    <a:pt x="0" y="11104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21422535" cy="118669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71"/>
                </a:lnSpc>
              </a:pPr>
              <a:r>
                <a:rPr lang="en-US" sz="2024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 visualização científica usa computação gráfica para representar dados, ajudando cientistas a explorar e analisar informações complexas de simulações, experimentos ou observações.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7444" y="5760815"/>
            <a:ext cx="11016235" cy="654741"/>
            <a:chOff x="0" y="0"/>
            <a:chExt cx="14688314" cy="8729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688314" cy="872987"/>
            </a:xfrm>
            <a:custGeom>
              <a:avLst/>
              <a:gdLst/>
              <a:ahLst/>
              <a:cxnLst/>
              <a:rect r="r" b="b" t="t" l="l"/>
              <a:pathLst>
                <a:path h="872987" w="14688314">
                  <a:moveTo>
                    <a:pt x="0" y="0"/>
                  </a:moveTo>
                  <a:lnTo>
                    <a:pt x="14688314" y="0"/>
                  </a:lnTo>
                  <a:lnTo>
                    <a:pt x="14688314" y="872987"/>
                  </a:lnTo>
                  <a:lnTo>
                    <a:pt x="0" y="872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14688314" cy="8825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331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Papel das Placas Gráficas na Visualização Científica</a:t>
              </a:r>
            </a:p>
          </p:txBody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737444" y="6706989"/>
            <a:ext cx="526703" cy="526702"/>
          </a:xfrm>
          <a:custGeom>
            <a:avLst/>
            <a:gdLst/>
            <a:ahLst/>
            <a:cxnLst/>
            <a:rect r="r" b="b" t="t" l="l"/>
            <a:pathLst>
              <a:path h="526702" w="526703">
                <a:moveTo>
                  <a:pt x="0" y="0"/>
                </a:moveTo>
                <a:lnTo>
                  <a:pt x="526702" y="0"/>
                </a:lnTo>
                <a:lnTo>
                  <a:pt x="526702" y="526703"/>
                </a:lnTo>
                <a:lnTo>
                  <a:pt x="0" y="5267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37444" y="7444283"/>
            <a:ext cx="3461308" cy="425811"/>
            <a:chOff x="0" y="0"/>
            <a:chExt cx="4615078" cy="5677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615078" cy="567748"/>
            </a:xfrm>
            <a:custGeom>
              <a:avLst/>
              <a:gdLst/>
              <a:ahLst/>
              <a:cxnLst/>
              <a:rect r="r" b="b" t="t" l="l"/>
              <a:pathLst>
                <a:path h="567748" w="4615078">
                  <a:moveTo>
                    <a:pt x="0" y="0"/>
                  </a:moveTo>
                  <a:lnTo>
                    <a:pt x="4615078" y="0"/>
                  </a:lnTo>
                  <a:lnTo>
                    <a:pt x="4615078" y="567748"/>
                  </a:lnTo>
                  <a:lnTo>
                    <a:pt x="0" y="5677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4615078" cy="5772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86"/>
                </a:lnSpc>
              </a:pPr>
              <a:r>
                <a:rPr lang="en-US" sz="216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Processamento Paralelo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37444" y="8009583"/>
            <a:ext cx="4812074" cy="1498269"/>
            <a:chOff x="0" y="0"/>
            <a:chExt cx="6416099" cy="199769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416099" cy="1997692"/>
            </a:xfrm>
            <a:custGeom>
              <a:avLst/>
              <a:gdLst/>
              <a:ahLst/>
              <a:cxnLst/>
              <a:rect r="r" b="b" t="t" l="l"/>
              <a:pathLst>
                <a:path h="1997692" w="6416099">
                  <a:moveTo>
                    <a:pt x="0" y="0"/>
                  </a:moveTo>
                  <a:lnTo>
                    <a:pt x="6416099" y="0"/>
                  </a:lnTo>
                  <a:lnTo>
                    <a:pt x="6416099" y="1997692"/>
                  </a:lnTo>
                  <a:lnTo>
                    <a:pt x="0" y="19976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6416099" cy="20643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48"/>
                </a:lnSpc>
              </a:pPr>
              <a:r>
                <a:rPr lang="en-US" sz="1824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Permite processar grandes volumes de dados, acelerando a renderização e possibilitando a visualização em tempo real de dados 3D e simulações.</a:t>
              </a:r>
            </a:p>
          </p:txBody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6447085" y="6706989"/>
            <a:ext cx="526703" cy="526702"/>
          </a:xfrm>
          <a:custGeom>
            <a:avLst/>
            <a:gdLst/>
            <a:ahLst/>
            <a:cxnLst/>
            <a:rect r="r" b="b" t="t" l="l"/>
            <a:pathLst>
              <a:path h="526702" w="526703">
                <a:moveTo>
                  <a:pt x="0" y="0"/>
                </a:moveTo>
                <a:lnTo>
                  <a:pt x="526703" y="0"/>
                </a:lnTo>
                <a:lnTo>
                  <a:pt x="526703" y="526703"/>
                </a:lnTo>
                <a:lnTo>
                  <a:pt x="0" y="5267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6447085" y="7444283"/>
            <a:ext cx="2633811" cy="425812"/>
            <a:chOff x="0" y="0"/>
            <a:chExt cx="3511748" cy="5677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511748" cy="567750"/>
            </a:xfrm>
            <a:custGeom>
              <a:avLst/>
              <a:gdLst/>
              <a:ahLst/>
              <a:cxnLst/>
              <a:rect r="r" b="b" t="t" l="l"/>
              <a:pathLst>
                <a:path h="567750" w="3511748">
                  <a:moveTo>
                    <a:pt x="0" y="0"/>
                  </a:moveTo>
                  <a:lnTo>
                    <a:pt x="3511748" y="0"/>
                  </a:lnTo>
                  <a:lnTo>
                    <a:pt x="3511748" y="567750"/>
                  </a:lnTo>
                  <a:lnTo>
                    <a:pt x="0" y="567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3511748" cy="577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2686"/>
                </a:lnSpc>
                <a:spcBef>
                  <a:spcPct val="0"/>
                </a:spcBef>
              </a:pPr>
              <a:r>
                <a:rPr lang="en-US" sz="2162" strike="noStrike" u="none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Renderização 3D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447085" y="8009583"/>
            <a:ext cx="4646977" cy="1498270"/>
            <a:chOff x="0" y="0"/>
            <a:chExt cx="6195969" cy="199769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195969" cy="1997693"/>
            </a:xfrm>
            <a:custGeom>
              <a:avLst/>
              <a:gdLst/>
              <a:ahLst/>
              <a:cxnLst/>
              <a:rect r="r" b="b" t="t" l="l"/>
              <a:pathLst>
                <a:path h="1997693" w="6195969">
                  <a:moveTo>
                    <a:pt x="0" y="0"/>
                  </a:moveTo>
                  <a:lnTo>
                    <a:pt x="6195969" y="0"/>
                  </a:lnTo>
                  <a:lnTo>
                    <a:pt x="6195969" y="1997693"/>
                  </a:lnTo>
                  <a:lnTo>
                    <a:pt x="0" y="1997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6195969" cy="20643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2948"/>
                </a:lnSpc>
                <a:spcBef>
                  <a:spcPct val="0"/>
                </a:spcBef>
              </a:pPr>
              <a:r>
                <a:rPr lang="en-US" sz="1824" strike="noStrike" u="none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Essencial para visualizar estruturas moleculares, simulações de fluidos e dados astronômicos, facilitando a análise em tempo real.</a:t>
              </a:r>
            </a:p>
          </p:txBody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12156728" y="6706989"/>
            <a:ext cx="526703" cy="526702"/>
          </a:xfrm>
          <a:custGeom>
            <a:avLst/>
            <a:gdLst/>
            <a:ahLst/>
            <a:cxnLst/>
            <a:rect r="r" b="b" t="t" l="l"/>
            <a:pathLst>
              <a:path h="526702" w="526703">
                <a:moveTo>
                  <a:pt x="0" y="0"/>
                </a:moveTo>
                <a:lnTo>
                  <a:pt x="526702" y="0"/>
                </a:lnTo>
                <a:lnTo>
                  <a:pt x="526702" y="526703"/>
                </a:lnTo>
                <a:lnTo>
                  <a:pt x="0" y="5267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2156728" y="7341413"/>
            <a:ext cx="5174355" cy="413616"/>
            <a:chOff x="0" y="0"/>
            <a:chExt cx="6899140" cy="55148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899140" cy="551488"/>
            </a:xfrm>
            <a:custGeom>
              <a:avLst/>
              <a:gdLst/>
              <a:ahLst/>
              <a:cxnLst/>
              <a:rect r="r" b="b" t="t" l="l"/>
              <a:pathLst>
                <a:path h="551488" w="6899140">
                  <a:moveTo>
                    <a:pt x="0" y="0"/>
                  </a:moveTo>
                  <a:lnTo>
                    <a:pt x="6899140" y="0"/>
                  </a:lnTo>
                  <a:lnTo>
                    <a:pt x="6899140" y="551488"/>
                  </a:lnTo>
                  <a:lnTo>
                    <a:pt x="0" y="551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6899140" cy="5610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2609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Visualização de Dados em Tempo Real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56728" y="8009583"/>
            <a:ext cx="4647618" cy="1126795"/>
            <a:chOff x="0" y="0"/>
            <a:chExt cx="6196824" cy="150239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196824" cy="1502393"/>
            </a:xfrm>
            <a:custGeom>
              <a:avLst/>
              <a:gdLst/>
              <a:ahLst/>
              <a:cxnLst/>
              <a:rect r="r" b="b" t="t" l="l"/>
              <a:pathLst>
                <a:path h="1502393" w="6196824">
                  <a:moveTo>
                    <a:pt x="0" y="0"/>
                  </a:moveTo>
                  <a:lnTo>
                    <a:pt x="6196824" y="0"/>
                  </a:lnTo>
                  <a:lnTo>
                    <a:pt x="6196824" y="1502393"/>
                  </a:lnTo>
                  <a:lnTo>
                    <a:pt x="0" y="1502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66675"/>
              <a:ext cx="6196824" cy="15690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2948"/>
                </a:lnSpc>
                <a:spcBef>
                  <a:spcPct val="0"/>
                </a:spcBef>
              </a:pPr>
              <a:r>
                <a:rPr lang="en-US" sz="1824" strike="noStrike" u="none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Permite que cientistas analisem fenômenos complexos em tempo real, auxiliando na tomada de decisões e na pesquisa.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DAGhKVEY11U</dc:identifier>
  <dcterms:modified xsi:type="dcterms:W3CDTF">2011-08-01T06:04:30Z</dcterms:modified>
  <cp:revision>1</cp:revision>
  <dc:title>CG-Placas Gráficas.pptx</dc:title>
</cp:coreProperties>
</file>